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fa01926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fa0192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9fc81a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9fc81a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linux kernel of distributed systems</a:t>
            </a:r>
            <a:endParaRPr/>
          </a:p>
          <a:p>
            <a:pPr indent="-298450" lvl="0" marL="457200" rtl="0" algn="l">
              <a:spcBef>
                <a:spcPts val="0"/>
              </a:spcBef>
              <a:spcAft>
                <a:spcPts val="0"/>
              </a:spcAft>
              <a:buSzPts val="1100"/>
              <a:buChar char="●"/>
            </a:pPr>
            <a:r>
              <a:rPr lang="en"/>
              <a:t>Sort of like a hypervisors, in that it abstracts away the underlying host resources and shares them in a normalized way.</a:t>
            </a:r>
            <a:endParaRPr/>
          </a:p>
          <a:p>
            <a:pPr indent="-298450" lvl="0" marL="457200" rtl="0" algn="l">
              <a:spcBef>
                <a:spcPts val="0"/>
              </a:spcBef>
              <a:spcAft>
                <a:spcPts val="0"/>
              </a:spcAft>
              <a:buSzPts val="1100"/>
              <a:buChar char="●"/>
            </a:pPr>
            <a:r>
              <a:rPr lang="en">
                <a:solidFill>
                  <a:schemeClr val="dk1"/>
                </a:solidFill>
              </a:rPr>
              <a:t>the underlying substrate or platform to build your applications and tools on top of</a:t>
            </a:r>
            <a:endParaRPr/>
          </a:p>
          <a:p>
            <a:pPr indent="-298450" lvl="0" marL="457200" rtl="0" algn="l">
              <a:spcBef>
                <a:spcPts val="0"/>
              </a:spcBef>
              <a:spcAft>
                <a:spcPts val="0"/>
              </a:spcAft>
              <a:buSzPts val="1100"/>
              <a:buChar char="●"/>
            </a:pPr>
            <a:r>
              <a:rPr lang="en"/>
              <a:t>Thi</a:t>
            </a:r>
            <a:r>
              <a:rPr lang="en"/>
              <a:t>nk of </a:t>
            </a:r>
            <a:r>
              <a:rPr lang="en"/>
              <a:t>Kubernetes like a higher-level language for your application architecture.</a:t>
            </a:r>
            <a:endParaRPr/>
          </a:p>
          <a:p>
            <a:pPr indent="-298450" lvl="1" marL="914400" rtl="0" algn="l">
              <a:spcBef>
                <a:spcPts val="0"/>
              </a:spcBef>
              <a:spcAft>
                <a:spcPts val="0"/>
              </a:spcAft>
              <a:buSzPts val="1100"/>
              <a:buChar char="○"/>
            </a:pPr>
            <a:r>
              <a:rPr lang="en"/>
              <a:t>you describe what you need and it tries to resolve it</a:t>
            </a:r>
            <a:endParaRPr/>
          </a:p>
          <a:p>
            <a:pPr indent="-298450" lvl="1" marL="914400" rtl="0" algn="l">
              <a:spcBef>
                <a:spcPts val="0"/>
              </a:spcBef>
              <a:spcAft>
                <a:spcPts val="0"/>
              </a:spcAft>
              <a:buSzPts val="1100"/>
              <a:buChar char="○"/>
            </a:pPr>
            <a:r>
              <a:rPr lang="en">
                <a:solidFill>
                  <a:schemeClr val="dk1"/>
                </a:solidFill>
              </a:rPr>
              <a:t>with that in mind, it</a:t>
            </a:r>
            <a:r>
              <a:rPr lang="en">
                <a:solidFill>
                  <a:schemeClr val="dk1"/>
                </a:solidFill>
              </a:rPr>
              <a:t> acts as an engine to resolve state using the abstracted resources to deploy and manage your application.</a:t>
            </a:r>
            <a:endParaRPr/>
          </a:p>
          <a:p>
            <a:pPr indent="-298450" lvl="0" marL="457200" rtl="0" algn="l">
              <a:spcBef>
                <a:spcPts val="0"/>
              </a:spcBef>
              <a:spcAft>
                <a:spcPts val="0"/>
              </a:spcAft>
              <a:buSzPts val="1100"/>
              <a:buChar char="●"/>
            </a:pPr>
            <a:r>
              <a:rPr lang="en"/>
              <a:t>It is declarative, and not imperative. You tell it or “declare” what you want, and it figures out the rest.</a:t>
            </a:r>
            <a:endParaRPr/>
          </a:p>
          <a:p>
            <a:pPr indent="-298450" lvl="1" marL="914400" rtl="0" algn="l">
              <a:spcBef>
                <a:spcPts val="0"/>
              </a:spcBef>
              <a:spcAft>
                <a:spcPts val="0"/>
              </a:spcAft>
              <a:buSzPts val="1100"/>
              <a:buChar char="○"/>
            </a:pPr>
            <a:r>
              <a:rPr lang="en"/>
              <a:t>imperative you tell something every step you want it to do</a:t>
            </a:r>
            <a:endParaRPr/>
          </a:p>
          <a:p>
            <a:pPr indent="-298450" lvl="1" marL="914400" rtl="0" algn="l">
              <a:spcBef>
                <a:spcPts val="0"/>
              </a:spcBef>
              <a:spcAft>
                <a:spcPts val="0"/>
              </a:spcAft>
              <a:buSzPts val="1100"/>
              <a:buChar char="○"/>
            </a:pPr>
            <a:r>
              <a:rPr lang="en"/>
              <a:t>declarative you tell it what you want it to be, and it figures it out</a:t>
            </a:r>
            <a:endParaRPr/>
          </a:p>
          <a:p>
            <a:pPr indent="-298450" lvl="1" marL="914400" rtl="0" algn="l">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00c270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00c270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200c270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200c270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00c270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00c270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Continues this pattern based on maxSurge and maxUnavailable</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200c270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200c270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200c2705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200c2705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0b0ca776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0b0ca776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Daemonsets schedule pods across all nodes matching certain criteria.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work best for services like log shipping and health monitoring.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6dc61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6dc61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Revisions are based around the controller-revision 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RollingUpdate in this case doesn’t surge. You can’t scale up nodes in the eyes of a DS. It uses max-unavailable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66dc616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66dc616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23802b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23802b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437dd53308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7dd53308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37dd53308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7dd53308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0b0ca776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0b0ca776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Tailored to apps that must persist or maintain state: namely databases</a:t>
            </a:r>
            <a:endParaRPr/>
          </a:p>
          <a:p>
            <a:pPr indent="-298450" lvl="0" marL="457200" rtl="0" algn="l">
              <a:spcBef>
                <a:spcPts val="0"/>
              </a:spcBef>
              <a:spcAft>
                <a:spcPts val="0"/>
              </a:spcAft>
              <a:buSzPts val="1100"/>
              <a:buChar char="●"/>
            </a:pPr>
            <a:r>
              <a:rPr lang="en"/>
              <a:t>Generally these systems care a bit more about their identity, their hostname their IP etc</a:t>
            </a:r>
            <a:endParaRPr/>
          </a:p>
          <a:p>
            <a:pPr indent="-298450" lvl="1" marL="914400" rtl="0" algn="l">
              <a:spcBef>
                <a:spcPts val="0"/>
              </a:spcBef>
              <a:spcAft>
                <a:spcPts val="0"/>
              </a:spcAft>
              <a:buSzPts val="1100"/>
              <a:buChar char="○"/>
            </a:pPr>
            <a:r>
              <a:rPr lang="en"/>
              <a:t>instead of that random string on the end of a pod name, they’ll get a predictable value</a:t>
            </a:r>
            <a:endParaRPr/>
          </a:p>
          <a:p>
            <a:pPr indent="-298450" lvl="0" marL="457200" rtl="0" algn="l">
              <a:spcBef>
                <a:spcPts val="0"/>
              </a:spcBef>
              <a:spcAft>
                <a:spcPts val="0"/>
              </a:spcAft>
              <a:buSzPts val="1100"/>
              <a:buChar char="●"/>
            </a:pPr>
            <a:r>
              <a:rPr lang="en"/>
              <a:t>Follows the convention of statefulset name - ordinal index</a:t>
            </a:r>
            <a:endParaRPr/>
          </a:p>
          <a:p>
            <a:pPr indent="-298450" lvl="1" marL="914400" rtl="0" algn="l">
              <a:spcBef>
                <a:spcPts val="0"/>
              </a:spcBef>
              <a:spcAft>
                <a:spcPts val="0"/>
              </a:spcAft>
              <a:buSzPts val="1100"/>
              <a:buChar char="○"/>
            </a:pPr>
            <a:r>
              <a:rPr lang="en"/>
              <a:t>ordinal index correlates to replica</a:t>
            </a:r>
            <a:endParaRPr/>
          </a:p>
          <a:p>
            <a:pPr indent="-298450" lvl="1" marL="914400" rtl="0" algn="l">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115ab8b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15ab8b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indent="-298450" lvl="0" marL="457200" rtl="0" algn="l">
              <a:spcBef>
                <a:spcPts val="0"/>
              </a:spcBef>
              <a:spcAft>
                <a:spcPts val="0"/>
              </a:spcAft>
              <a:buClr>
                <a:schemeClr val="dk1"/>
              </a:buClr>
              <a:buSzPts val="1100"/>
              <a:buChar char="●"/>
            </a:pPr>
            <a:r>
              <a:rPr lang="en"/>
              <a:t>Lifecycle of these statefulsets follow a </a:t>
            </a:r>
            <a:r>
              <a:rPr lang="en"/>
              <a:t>predictable</a:t>
            </a:r>
            <a:r>
              <a:rPr lang="en"/>
              <a:t> pattern as well</a:t>
            </a:r>
            <a:endParaRPr/>
          </a:p>
          <a:p>
            <a:pPr indent="-298450" lvl="1" marL="914400" rtl="0" algn="l">
              <a:spcBef>
                <a:spcPts val="0"/>
              </a:spcBef>
              <a:spcAft>
                <a:spcPts val="0"/>
              </a:spcAft>
              <a:buSzPts val="1100"/>
              <a:buChar char="○"/>
            </a:pPr>
            <a:r>
              <a:rPr lang="en"/>
              <a:t>mysql-0 is always started first before mysql-1</a:t>
            </a:r>
            <a:endParaRPr/>
          </a:p>
          <a:p>
            <a:pPr indent="-298450" lvl="1" marL="914400" rtl="0" algn="l">
              <a:spcBef>
                <a:spcPts val="0"/>
              </a:spcBef>
              <a:spcAft>
                <a:spcPts val="0"/>
              </a:spcAft>
              <a:buSzPts val="1100"/>
              <a:buChar char="○"/>
            </a:pPr>
            <a:r>
              <a:rPr lang="en"/>
              <a:t> deleting and updating is also done in reverse order, mysql-1 is deleted before mysql-0</a:t>
            </a:r>
            <a:endParaRPr/>
          </a:p>
          <a:p>
            <a:pPr indent="-298450" lvl="1" marL="914400" rtl="0" algn="l">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66dc616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6dc616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Had to span 2 ‘pages’ as its rather big</a:t>
            </a:r>
            <a:endParaRPr/>
          </a:p>
          <a:p>
            <a:pPr indent="-298450" lvl="0" marL="457200" rtl="0" algn="l">
              <a:spcBef>
                <a:spcPts val="0"/>
              </a:spcBef>
              <a:spcAft>
                <a:spcPts val="0"/>
              </a:spcAft>
              <a:buSzPts val="1100"/>
              <a:buChar char="●"/>
            </a:pPr>
            <a:r>
              <a:rPr lang="en"/>
              <a:t>Don’t worry, will go over this stuff in more detail</a:t>
            </a:r>
            <a:endParaRPr/>
          </a:p>
          <a:p>
            <a:pPr indent="-298450" lvl="0" marL="457200" rtl="0" algn="l">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66dc616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66dc616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Just like Deployments and Daemonsets, it can keep track of revisions</a:t>
            </a:r>
            <a:endParaRPr/>
          </a:p>
          <a:p>
            <a:pPr indent="-298450" lvl="1" marL="914400" rtl="0" algn="l">
              <a:spcBef>
                <a:spcPts val="0"/>
              </a:spcBef>
              <a:spcAft>
                <a:spcPts val="0"/>
              </a:spcAft>
              <a:buSzPts val="1100"/>
              <a:buChar char="○"/>
            </a:pPr>
            <a:r>
              <a:rPr lang="en"/>
              <a:t>be careful rolling back as some applications will change file/structure schema and it may cause more problems</a:t>
            </a:r>
            <a:endParaRPr/>
          </a:p>
          <a:p>
            <a:pPr indent="-298450" lvl="0" marL="457200" rtl="0" algn="l">
              <a:spcBef>
                <a:spcPts val="0"/>
              </a:spcBef>
              <a:spcAft>
                <a:spcPts val="0"/>
              </a:spcAft>
              <a:buSzPts val="1100"/>
              <a:buChar char="●"/>
            </a:pPr>
            <a:r>
              <a:rPr lang="en"/>
              <a:t>serviceName is first unique aspect of statefulsets</a:t>
            </a:r>
            <a:endParaRPr/>
          </a:p>
          <a:p>
            <a:pPr indent="-298450" lvl="1" marL="914400" rtl="0" algn="l">
              <a:spcBef>
                <a:spcPts val="0"/>
              </a:spcBef>
              <a:spcAft>
                <a:spcPts val="0"/>
              </a:spcAft>
              <a:buSzPts val="1100"/>
              <a:buChar char="○"/>
            </a:pPr>
            <a:r>
              <a:rPr lang="en"/>
              <a:t>maps to the name of a service you create along with the StatefulSet that helps provide pod network identity</a:t>
            </a:r>
            <a:endParaRPr/>
          </a:p>
          <a:p>
            <a:pPr indent="-298450" lvl="1" marL="914400" rtl="0" algn="l">
              <a:spcBef>
                <a:spcPts val="0"/>
              </a:spcBef>
              <a:spcAft>
                <a:spcPts val="0"/>
              </a:spcAft>
              <a:buSzPts val="1100"/>
              <a:buChar char="○"/>
            </a:pPr>
            <a:r>
              <a:rPr lang="en"/>
              <a:t>Headless service, or a service without a ClusterIP. No NAT’ing, No load </a:t>
            </a:r>
            <a:r>
              <a:rPr lang="en"/>
              <a:t>balancing</a:t>
            </a:r>
            <a:r>
              <a:rPr lang="en"/>
              <a:t>.</a:t>
            </a:r>
            <a:endParaRPr/>
          </a:p>
          <a:p>
            <a:pPr indent="-298450" lvl="1" marL="914400" rtl="0" algn="l">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4190ea63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190ea63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Follows pattern of </a:t>
            </a:r>
            <a:r>
              <a:rPr lang="en"/>
              <a:t>&lt;StatefulSet Name&gt;-&lt;ordinal&gt;.&lt;service name&gt;.&lt;namespace&gt;.svc.cluster.local</a:t>
            </a:r>
            <a:endParaRPr/>
          </a:p>
          <a:p>
            <a:pPr indent="-298450" lvl="0" marL="457200" rtl="0" algn="l">
              <a:spcBef>
                <a:spcPts val="0"/>
              </a:spcBef>
              <a:spcAft>
                <a:spcPts val="0"/>
              </a:spcAft>
              <a:buSzPts val="1100"/>
              <a:buChar char="●"/>
            </a:pPr>
            <a:r>
              <a:rPr lang="en"/>
              <a:t>Note: clusterIP is set to None</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190ea6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190ea6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aa73fac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aa73fac6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66dc616a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6dc616a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OnDelete behaves just as it did with DaemonSets. The instance won’t update till it is deleted.</a:t>
            </a:r>
            <a:endParaRPr/>
          </a:p>
          <a:p>
            <a:pPr indent="-298450" lvl="0" marL="457200" rtl="0" algn="l">
              <a:spcBef>
                <a:spcPts val="0"/>
              </a:spcBef>
              <a:spcAft>
                <a:spcPts val="0"/>
              </a:spcAft>
              <a:buSzPts val="1100"/>
              <a:buChar char="●"/>
            </a:pPr>
            <a:r>
              <a:rPr lang="en"/>
              <a:t>RollingUpdate functions a little bit differently with statefulsets</a:t>
            </a:r>
            <a:endParaRPr/>
          </a:p>
          <a:p>
            <a:pPr indent="-298450" lvl="1" marL="914400" rtl="0" algn="l">
              <a:spcBef>
                <a:spcPts val="0"/>
              </a:spcBef>
              <a:spcAft>
                <a:spcPts val="0"/>
              </a:spcAft>
              <a:buSzPts val="1100"/>
              <a:buChar char="○"/>
            </a:pPr>
            <a:r>
              <a:rPr lang="en"/>
              <a:t>updates are done in reverse order based on ordinal, and are done one-by-one</a:t>
            </a:r>
            <a:endParaRPr/>
          </a:p>
          <a:p>
            <a:pPr indent="-298450" lvl="2" marL="1371600" rtl="0" algn="l">
              <a:spcBef>
                <a:spcPts val="0"/>
              </a:spcBef>
              <a:spcAft>
                <a:spcPts val="0"/>
              </a:spcAft>
              <a:buSzPts val="1100"/>
              <a:buChar char="■"/>
            </a:pPr>
            <a:r>
              <a:rPr lang="en"/>
              <a:t>5 replicas, mysql-4, then mysql-3, then 2,1,0</a:t>
            </a:r>
            <a:endParaRPr/>
          </a:p>
          <a:p>
            <a:pPr indent="-298450" lvl="1" marL="914400" rtl="0" algn="l">
              <a:spcBef>
                <a:spcPts val="0"/>
              </a:spcBef>
              <a:spcAft>
                <a:spcPts val="0"/>
              </a:spcAft>
              <a:buSzPts val="1100"/>
              <a:buChar char="○"/>
            </a:pPr>
            <a:r>
              <a:rPr lang="en"/>
              <a:t>can be controlled by partition attribute which lets you manually gate how many instances update</a:t>
            </a:r>
            <a:endParaRPr/>
          </a:p>
          <a:p>
            <a:pPr indent="-298450" lvl="2" marL="1371600" rtl="0" algn="l">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66dc616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66dc616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Dynamically provisions storage and assigns it a </a:t>
            </a:r>
            <a:r>
              <a:rPr lang="en"/>
              <a:t>corresponding</a:t>
            </a:r>
            <a:r>
              <a:rPr lang="en"/>
              <a:t> ID matching the pod </a:t>
            </a:r>
            <a:r>
              <a:rPr lang="en"/>
              <a:t>identity</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190ea6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190ea6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Uses format </a:t>
            </a:r>
            <a:r>
              <a:rPr lang="en"/>
              <a:t>&lt;Volume Name&gt;-&lt;StatefulSet Name&gt;-&lt;ordinal&gt;</a:t>
            </a:r>
            <a:endParaRPr/>
          </a:p>
          <a:p>
            <a:pPr indent="-298450" lvl="0" marL="457200" rtl="0" algn="l">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437dd5330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7dd5330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0b0ca776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0b0ca7763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job workload is run through a job controller. The job controller, put simply, makes sure that things complete successfully.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controller is dumb, and attempts to achieve its defined requirements via parallelism and completion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35fac3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5fac35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f497f3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f497f3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controller-uid is added as a label to the generated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the behavior of backoffLimit, completions, and parallelism.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0b0ca776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0b0ca776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1f497f3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f497f3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35fac35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5fac35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successfulJobsHistoryLImit and failedJobsHistoryLimit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0b0ca77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b0ca77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0b0ca776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0b0ca776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 v,sc</a:t>
            </a:r>
            <a:endParaRPr/>
          </a:p>
          <a:p>
            <a:pPr indent="0" lvl="0" marL="0" rtl="0" algn="l">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1507fd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1507fd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Storage is one of those things that does tend to confuse people with all the various levels of abstractions</a:t>
            </a:r>
            <a:endParaRPr/>
          </a:p>
          <a:p>
            <a:pPr indent="-298450" lvl="0" marL="457200" rtl="0" algn="l">
              <a:spcBef>
                <a:spcPts val="0"/>
              </a:spcBef>
              <a:spcAft>
                <a:spcPts val="0"/>
              </a:spcAft>
              <a:buSzPts val="1100"/>
              <a:buChar char="●"/>
            </a:pPr>
            <a:r>
              <a:rPr lang="en"/>
              <a:t>4 ‘types’ of storage</a:t>
            </a:r>
            <a:endParaRPr/>
          </a:p>
          <a:p>
            <a:pPr indent="-298450" lvl="1" marL="914400" rtl="0" algn="l">
              <a:spcBef>
                <a:spcPts val="0"/>
              </a:spcBef>
              <a:spcAft>
                <a:spcPts val="0"/>
              </a:spcAft>
              <a:buSzPts val="1100"/>
              <a:buChar char="○"/>
            </a:pPr>
            <a:r>
              <a:rPr lang="en"/>
              <a:t>Volumes</a:t>
            </a:r>
            <a:endParaRPr/>
          </a:p>
          <a:p>
            <a:pPr indent="-298450" lvl="1" marL="914400" rtl="0" algn="l">
              <a:spcBef>
                <a:spcPts val="0"/>
              </a:spcBef>
              <a:spcAft>
                <a:spcPts val="0"/>
              </a:spcAft>
              <a:buSzPts val="1100"/>
              <a:buChar char="○"/>
            </a:pPr>
            <a:r>
              <a:rPr lang="en"/>
              <a:t>Persistent Volumes</a:t>
            </a:r>
            <a:endParaRPr/>
          </a:p>
          <a:p>
            <a:pPr indent="-298450" lvl="1" marL="914400" rtl="0" algn="l">
              <a:spcBef>
                <a:spcPts val="0"/>
              </a:spcBef>
              <a:spcAft>
                <a:spcPts val="0"/>
              </a:spcAft>
              <a:buSzPts val="1100"/>
              <a:buChar char="○"/>
            </a:pPr>
            <a:r>
              <a:rPr lang="en"/>
              <a:t>Persistent Volume Claims</a:t>
            </a:r>
            <a:endParaRPr/>
          </a:p>
          <a:p>
            <a:pPr indent="-298450" lvl="1" marL="914400" rtl="0" algn="l">
              <a:spcBef>
                <a:spcPts val="0"/>
              </a:spcBef>
              <a:spcAft>
                <a:spcPts val="0"/>
              </a:spcAft>
              <a:buSzPts val="1100"/>
              <a:buChar char="○"/>
            </a:pPr>
            <a:r>
              <a:rPr lang="en"/>
              <a:t>Storage Classes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0b0ca776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0b0ca776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Volume is defined in the pod Spec and tied to its lifecycle</a:t>
            </a:r>
            <a:endParaRPr/>
          </a:p>
          <a:p>
            <a:pPr indent="-298450" lvl="1" marL="914400" rtl="0" algn="l">
              <a:spcBef>
                <a:spcPts val="0"/>
              </a:spcBef>
              <a:spcAft>
                <a:spcPts val="0"/>
              </a:spcAft>
              <a:buSzPts val="1100"/>
              <a:buChar char="○"/>
            </a:pPr>
            <a:r>
              <a:rPr lang="en"/>
              <a:t>This means it survives a Pod restart, but what happens to it when the pod is deleted is up to the volume type</a:t>
            </a:r>
            <a:endParaRPr/>
          </a:p>
          <a:p>
            <a:pPr indent="-298450" lvl="1" marL="914400" rtl="0" algn="l">
              <a:spcBef>
                <a:spcPts val="0"/>
              </a:spcBef>
              <a:spcAft>
                <a:spcPts val="0"/>
              </a:spcAft>
              <a:buSzPts val="1100"/>
              <a:buChar char="○"/>
            </a:pPr>
            <a:r>
              <a:rPr lang="en"/>
              <a:t>volumes themselves can be actually be attached to more than one container within the Pod</a:t>
            </a:r>
            <a:endParaRPr/>
          </a:p>
          <a:p>
            <a:pPr indent="-298450" lvl="2" marL="1371600" rtl="0" algn="l">
              <a:spcBef>
                <a:spcPts val="0"/>
              </a:spcBef>
              <a:spcAft>
                <a:spcPts val="0"/>
              </a:spcAft>
              <a:buSzPts val="1100"/>
              <a:buChar char="■"/>
            </a:pPr>
            <a:r>
              <a:rPr lang="en"/>
              <a:t>very common to share storage between containers within the pod</a:t>
            </a:r>
            <a:endParaRPr/>
          </a:p>
          <a:p>
            <a:pPr indent="-298450" lvl="3" marL="1828800" rtl="0" algn="l">
              <a:spcBef>
                <a:spcPts val="0"/>
              </a:spcBef>
              <a:spcAft>
                <a:spcPts val="0"/>
              </a:spcAft>
              <a:buSzPts val="1100"/>
              <a:buChar char="●"/>
            </a:pPr>
            <a:r>
              <a:rPr lang="en"/>
              <a:t>web server</a:t>
            </a:r>
            <a:endParaRPr/>
          </a:p>
          <a:p>
            <a:pPr indent="-298450" lvl="3" marL="1828800" rtl="0" algn="l">
              <a:spcBef>
                <a:spcPts val="0"/>
              </a:spcBef>
              <a:spcAft>
                <a:spcPts val="0"/>
              </a:spcAft>
              <a:buSzPts val="1100"/>
              <a:buChar char="●"/>
            </a:pPr>
            <a:r>
              <a:rPr lang="en"/>
              <a:t>pre-process data</a:t>
            </a:r>
            <a:endParaRPr/>
          </a:p>
          <a:p>
            <a:pPr indent="-298450" lvl="3" marL="1828800" rtl="0" algn="l">
              <a:spcBef>
                <a:spcPts val="0"/>
              </a:spcBef>
              <a:spcAft>
                <a:spcPts val="0"/>
              </a:spcAft>
              <a:buSzPts val="1100"/>
              <a:buChar char="●"/>
            </a:pPr>
            <a:r>
              <a:rPr lang="en"/>
              <a:t>socket files</a:t>
            </a:r>
            <a:endParaRPr/>
          </a:p>
          <a:p>
            <a:pPr indent="-298450" lvl="3" marL="1828800" rtl="0" algn="l">
              <a:spcBef>
                <a:spcPts val="0"/>
              </a:spcBef>
              <a:spcAft>
                <a:spcPts val="0"/>
              </a:spcAft>
              <a:buSzPts val="1100"/>
              <a:buChar char="●"/>
            </a:pPr>
            <a:r>
              <a:rPr lang="en"/>
              <a:t>logs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87326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87326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08c30f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08c30f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Current list of in-tree volume types supported, with more being added through the “Container Storage Interface”</a:t>
            </a:r>
            <a:endParaRPr/>
          </a:p>
          <a:p>
            <a:pPr indent="-298450" lvl="1" marL="914400" rtl="0" algn="l">
              <a:spcBef>
                <a:spcPts val="0"/>
              </a:spcBef>
              <a:spcAft>
                <a:spcPts val="0"/>
              </a:spcAft>
              <a:buSzPts val="1100"/>
              <a:buChar char="○"/>
            </a:pPr>
            <a:r>
              <a:rPr lang="en"/>
              <a:t>essentially storage plugin system supported by multiple container orchestration engines (k8s and mesos)</a:t>
            </a:r>
            <a:endParaRPr/>
          </a:p>
          <a:p>
            <a:pPr indent="-298450" lvl="0" marL="457200" rtl="0" algn="l">
              <a:spcBef>
                <a:spcPts val="0"/>
              </a:spcBef>
              <a:spcAft>
                <a:spcPts val="0"/>
              </a:spcAft>
              <a:buSzPts val="1100"/>
              <a:buChar char="●"/>
            </a:pPr>
            <a:r>
              <a:rPr lang="en"/>
              <a:t>The ones in blue support persisting beyond a pod’s lifecycle, but generally are not mounted  directly except through a persistent volume claim</a:t>
            </a:r>
            <a:endParaRPr/>
          </a:p>
          <a:p>
            <a:pPr indent="-298450" lvl="0" marL="457200" rtl="0" algn="l">
              <a:spcBef>
                <a:spcPts val="0"/>
              </a:spcBef>
              <a:spcAft>
                <a:spcPts val="0"/>
              </a:spcAft>
              <a:buSzPts val="1100"/>
              <a:buChar char="●"/>
            </a:pPr>
            <a:r>
              <a:rPr lang="en"/>
              <a:t>emptyDir is common for scratch space between pods</a:t>
            </a:r>
            <a:endParaRPr/>
          </a:p>
          <a:p>
            <a:pPr indent="-298450" lvl="0" marL="457200" rtl="0" algn="l">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08c30f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08c30f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 Major components with volumes in a Pod Spec:</a:t>
            </a:r>
            <a:endParaRPr/>
          </a:p>
          <a:p>
            <a:pPr indent="-298450" lvl="1" marL="914400" rtl="0" algn="l">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indent="-298450" lvl="1" marL="914400" rtl="0" algn="l">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aa73fac6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aa73fac6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Volumes is a list of every volume type you want to attach to the Pod</a:t>
            </a:r>
            <a:endParaRPr/>
          </a:p>
          <a:p>
            <a:pPr indent="-298450" lvl="0" marL="457200" rtl="0" algn="l">
              <a:spcBef>
                <a:spcPts val="0"/>
              </a:spcBef>
              <a:spcAft>
                <a:spcPts val="0"/>
              </a:spcAft>
              <a:buSzPts val="1100"/>
              <a:buChar char="●"/>
            </a:pPr>
            <a:r>
              <a:rPr lang="en"/>
              <a:t>Each volume will have its own volume type specific parameters and a name</a:t>
            </a:r>
            <a:endParaRPr/>
          </a:p>
          <a:p>
            <a:pPr indent="-298450" lvl="0" marL="457200" rtl="0" algn="l">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aa73fac6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aa73fac6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volumeMounts is an attribute within each container in your Pod</a:t>
            </a:r>
            <a:endParaRPr/>
          </a:p>
          <a:p>
            <a:pPr indent="-298450" lvl="0" marL="457200" rtl="0" algn="l">
              <a:spcBef>
                <a:spcPts val="0"/>
              </a:spcBef>
              <a:spcAft>
                <a:spcPts val="0"/>
              </a:spcAft>
              <a:buSzPts val="1100"/>
              <a:buChar char="●"/>
            </a:pPr>
            <a:r>
              <a:rPr lang="en"/>
              <a:t>they reference the volume name and supply the mountPath</a:t>
            </a:r>
            <a:endParaRPr/>
          </a:p>
          <a:p>
            <a:pPr indent="-298450" lvl="0" marL="457200" rtl="0" algn="l">
              <a:spcBef>
                <a:spcPts val="0"/>
              </a:spcBef>
              <a:spcAft>
                <a:spcPts val="0"/>
              </a:spcAft>
              <a:buSzPts val="1100"/>
              <a:buChar char="●"/>
            </a:pPr>
            <a:r>
              <a:rPr lang="en"/>
              <a:t>It may have other available options depending on the volume type</a:t>
            </a:r>
            <a:endParaRPr/>
          </a:p>
          <a:p>
            <a:pPr indent="-298450" lvl="1" marL="914400" rtl="0" algn="l">
              <a:spcBef>
                <a:spcPts val="0"/>
              </a:spcBef>
              <a:spcAft>
                <a:spcPts val="0"/>
              </a:spcAft>
              <a:buSzPts val="1100"/>
              <a:buChar char="○"/>
            </a:pPr>
            <a:r>
              <a:rPr lang="en"/>
              <a:t>e.g. mount read only</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408c30f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408c30f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PVs are k8s objects that represent underlying storage.</a:t>
            </a:r>
            <a:endParaRPr/>
          </a:p>
          <a:p>
            <a:pPr indent="0" lvl="0" marL="0" rtl="0" algn="l">
              <a:spcBef>
                <a:spcPts val="0"/>
              </a:spcBef>
              <a:spcAft>
                <a:spcPts val="0"/>
              </a:spcAft>
              <a:buNone/>
            </a:pPr>
            <a:r>
              <a:rPr lang="en"/>
              <a:t>They don’t belong to any namespace, they are a global resource.</a:t>
            </a:r>
            <a:endParaRPr/>
          </a:p>
          <a:p>
            <a:pPr indent="0" lvl="0" marL="0" rtl="0" algn="l">
              <a:spcBef>
                <a:spcPts val="0"/>
              </a:spcBef>
              <a:spcAft>
                <a:spcPts val="0"/>
              </a:spcAft>
              <a:buNone/>
            </a:pPr>
            <a:r>
              <a:rPr lang="en"/>
              <a:t>As such users aren’t usually the ones creating PVs, that’s left up to admins. </a:t>
            </a:r>
            <a:endParaRPr/>
          </a:p>
          <a:p>
            <a:pPr indent="0" lvl="0" marL="0" rtl="0" algn="l">
              <a:spcBef>
                <a:spcPts val="0"/>
              </a:spcBef>
              <a:spcAft>
                <a:spcPts val="0"/>
              </a:spcAft>
              <a:buNone/>
            </a:pPr>
            <a:r>
              <a:rPr lang="en"/>
              <a:t>The way a user consumes a PV is by creating a PVC.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0b0ca77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0b0ca77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a PV, a PVC is based within a namespace (with the pod)</a:t>
            </a:r>
            <a:endParaRPr/>
          </a:p>
          <a:p>
            <a:pPr indent="0" lvl="0" marL="0" rtl="0" algn="l">
              <a:spcBef>
                <a:spcPts val="0"/>
              </a:spcBef>
              <a:spcAft>
                <a:spcPts val="0"/>
              </a:spcAft>
              <a:buNone/>
            </a:pPr>
            <a:r>
              <a:rPr lang="en"/>
              <a:t>It is a one-to-one mapping of a user claim to a global storage offer.</a:t>
            </a:r>
            <a:endParaRPr/>
          </a:p>
          <a:p>
            <a:pPr indent="0" lvl="0" marL="0" rtl="0" algn="l">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1507fd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41507fd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PVCs can be named the same to make things consistent but point to different storage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have a dev and prod namespace. </a:t>
            </a:r>
            <a:endParaRPr/>
          </a:p>
          <a:p>
            <a:pPr indent="0" lvl="0" marL="0" rtl="0" algn="l">
              <a:spcBef>
                <a:spcPts val="0"/>
              </a:spcBef>
              <a:spcAft>
                <a:spcPts val="0"/>
              </a:spcAft>
              <a:buNone/>
            </a:pPr>
            <a:r>
              <a:rPr lang="en"/>
              <a:t>These PVCs are named the same, but reside within different namespaces and request different classes of storage.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41507f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41507f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PV, you define the capacity, whether you want a filesystem or a block device, and the access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word on accessModes:</a:t>
            </a:r>
            <a:endParaRPr/>
          </a:p>
          <a:p>
            <a:pPr indent="0" lvl="0" marL="0" rtl="0" algn="l">
              <a:spcBef>
                <a:spcPts val="0"/>
              </a:spcBef>
              <a:spcAft>
                <a:spcPts val="0"/>
              </a:spcAft>
              <a:buNone/>
            </a:pPr>
            <a:r>
              <a:rPr lang="en"/>
              <a:t>RWO means only a single pod will be able to (through a PVC) mount this.</a:t>
            </a:r>
            <a:endParaRPr/>
          </a:p>
          <a:p>
            <a:pPr indent="0" lvl="0" marL="0" rtl="0" algn="l">
              <a:spcBef>
                <a:spcPts val="0"/>
              </a:spcBef>
              <a:spcAft>
                <a:spcPts val="0"/>
              </a:spcAft>
              <a:buNone/>
            </a:pPr>
            <a:r>
              <a:rPr lang="en"/>
              <a:t>ROM means many pods can mount this, but none can write.</a:t>
            </a:r>
            <a:endParaRPr/>
          </a:p>
          <a:p>
            <a:pPr indent="0" lvl="0" marL="0" rtl="0" algn="l">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1507fd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1507fd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you need to specify your reclaim policy. If a PVC goes away, should the PV clean itself up or do you want manual intervention? Manual intervention is certainly safer, but </a:t>
            </a:r>
            <a:r>
              <a:rPr lang="en"/>
              <a:t>everyone's</a:t>
            </a:r>
            <a:r>
              <a:rPr lang="en"/>
              <a:t> </a:t>
            </a:r>
            <a:r>
              <a:rPr lang="en"/>
              <a:t>use case</a:t>
            </a:r>
            <a:r>
              <a:rPr lang="en"/>
              <a:t> may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68f500b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8f500b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the PV, you define your accessModes for your PVC. A PV and a PVC match through their accessModes.</a:t>
            </a:r>
            <a:endParaRPr/>
          </a:p>
          <a:p>
            <a:pPr indent="0" lvl="0" marL="0" rtl="0" algn="l">
              <a:spcBef>
                <a:spcPts val="0"/>
              </a:spcBef>
              <a:spcAft>
                <a:spcPts val="0"/>
              </a:spcAft>
              <a:buNone/>
            </a:pPr>
            <a:r>
              <a:rPr lang="en"/>
              <a:t>Likewise, you request how much storage your PVC will require. </a:t>
            </a:r>
            <a:br>
              <a:rPr lang="en"/>
            </a:br>
            <a:r>
              <a:rPr lang="en"/>
              <a:t>Finally, you can specify what className you require.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aa73fac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a73fac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68f500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68f500b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defines a PV with 2Gi of space and a label.</a:t>
            </a:r>
            <a:endParaRPr/>
          </a:p>
          <a:p>
            <a:pPr indent="0" lvl="0" marL="0" rtl="0" algn="l">
              <a:spcBef>
                <a:spcPts val="0"/>
              </a:spcBef>
              <a:spcAft>
                <a:spcPts val="0"/>
              </a:spcAft>
              <a:buNone/>
            </a:pPr>
            <a:r>
              <a:rPr lang="en"/>
              <a:t>The PV is using the hostPath volume type, and thus they have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PVC is looking for 1Gi of storage and is looking for a PV with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match on labels</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68f500bb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68f500bb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6559c4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559c4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or describe a PV, you will see that they have several different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has a pretty good explanation but it warrants going over.</a:t>
            </a:r>
            <a:endParaRPr/>
          </a:p>
          <a:p>
            <a:pPr indent="0" lvl="0" marL="0" rtl="0" algn="l">
              <a:spcBef>
                <a:spcPts val="0"/>
              </a:spcBef>
              <a:spcAft>
                <a:spcPts val="0"/>
              </a:spcAft>
              <a:buNone/>
            </a:pPr>
            <a:r>
              <a:rPr lang="en"/>
              <a:t>Available - The PV is ready and available</a:t>
            </a:r>
            <a:endParaRPr/>
          </a:p>
          <a:p>
            <a:pPr indent="0" lvl="0" marL="0" rtl="0" algn="l">
              <a:spcBef>
                <a:spcPts val="0"/>
              </a:spcBef>
              <a:spcAft>
                <a:spcPts val="0"/>
              </a:spcAft>
              <a:buNone/>
            </a:pPr>
            <a:r>
              <a:rPr lang="en"/>
              <a:t>Bound - The PV has been bound to a PVC and is not available.</a:t>
            </a:r>
            <a:endParaRPr/>
          </a:p>
          <a:p>
            <a:pPr indent="0" lvl="0" marL="0" rtl="0" algn="l">
              <a:spcBef>
                <a:spcPts val="0"/>
              </a:spcBef>
              <a:spcAft>
                <a:spcPts val="0"/>
              </a:spcAft>
              <a:buNone/>
            </a:pPr>
            <a:r>
              <a:rPr lang="en"/>
              <a:t>Released - The PVC no longer exists. The PV is in a state that (depending on reclaimPolicy) requires manual intervention</a:t>
            </a:r>
            <a:endParaRPr/>
          </a:p>
          <a:p>
            <a:pPr indent="0" lvl="0" marL="0" rtl="0" algn="l">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0b0ca776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0b0ca776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PV’s and PVCs work great together, but still require some manual provisioning under the hood.</a:t>
            </a:r>
            <a:endParaRPr/>
          </a:p>
          <a:p>
            <a:pPr indent="-298450" lvl="0" marL="457200" rtl="0" algn="l">
              <a:spcBef>
                <a:spcPts val="0"/>
              </a:spcBef>
              <a:spcAft>
                <a:spcPts val="0"/>
              </a:spcAft>
              <a:buSzPts val="1100"/>
              <a:buChar char="●"/>
            </a:pPr>
            <a:r>
              <a:rPr lang="en"/>
              <a:t>What if we could do all that dynamically? Well, you can with StorageClasses</a:t>
            </a:r>
            <a:endParaRPr/>
          </a:p>
          <a:p>
            <a:pPr indent="-298450" lvl="0" marL="457200" rtl="0" algn="l">
              <a:spcBef>
                <a:spcPts val="0"/>
              </a:spcBef>
              <a:spcAft>
                <a:spcPts val="0"/>
              </a:spcAft>
              <a:buSzPts val="1100"/>
              <a:buChar char="●"/>
            </a:pPr>
            <a:r>
              <a:rPr lang="en"/>
              <a:t>Act as an abstraction on top of a external storage resource that has dynamic provisioning capability</a:t>
            </a:r>
            <a:endParaRPr/>
          </a:p>
          <a:p>
            <a:pPr indent="-298450" lvl="1" marL="914400" rtl="0" algn="l">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1f07f232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1f07f232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PVC is created with a storage request and supplies the StorageClass ‘standard’</a:t>
            </a:r>
            <a:endParaRPr/>
          </a:p>
          <a:p>
            <a:pPr indent="-298450" lvl="0" marL="457200" rtl="0" algn="l">
              <a:spcBef>
                <a:spcPts val="0"/>
              </a:spcBef>
              <a:spcAft>
                <a:spcPts val="0"/>
              </a:spcAft>
              <a:buSzPts val="1100"/>
              <a:buChar char="●"/>
            </a:pPr>
            <a:r>
              <a:rPr lang="en"/>
              <a:t>The storageClass ‘standard’ is configured with some information to connect and interact with the API of an external storage provider</a:t>
            </a:r>
            <a:endParaRPr/>
          </a:p>
          <a:p>
            <a:pPr indent="-298450" lvl="0" marL="457200" rtl="0" algn="l">
              <a:spcBef>
                <a:spcPts val="0"/>
              </a:spcBef>
              <a:spcAft>
                <a:spcPts val="0"/>
              </a:spcAft>
              <a:buSzPts val="1100"/>
              <a:buChar char="●"/>
            </a:pPr>
            <a:r>
              <a:rPr lang="en"/>
              <a:t>The external storage provider creates a PV that strictly satisfies the PVC request. Really, it means it’s the same size as the request</a:t>
            </a:r>
            <a:endParaRPr/>
          </a:p>
          <a:p>
            <a:pPr indent="-298450" lvl="1" marL="914400" rtl="0" algn="l">
              <a:spcBef>
                <a:spcPts val="0"/>
              </a:spcBef>
              <a:spcAft>
                <a:spcPts val="0"/>
              </a:spcAft>
              <a:buSzPts val="1100"/>
              <a:buChar char="○"/>
            </a:pPr>
            <a:r>
              <a:rPr lang="en"/>
              <a:t>The PV will be named pvc-&lt;uid of the pvc&gt;</a:t>
            </a:r>
            <a:endParaRPr/>
          </a:p>
          <a:p>
            <a:pPr indent="-298450" lvl="0" marL="457200" rtl="0" algn="l">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41507fda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1507fda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storage class is really defined by its provisioner. </a:t>
            </a:r>
            <a:endParaRPr/>
          </a:p>
          <a:p>
            <a:pPr indent="-298450" lvl="0" marL="457200" rtl="0" algn="l">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indent="-298450" lvl="0" marL="457200" rtl="0" algn="l">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408c30f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08c30f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list of current StorageClasses</a:t>
            </a:r>
            <a:endParaRPr/>
          </a:p>
          <a:p>
            <a:pPr indent="-298450" lvl="0" marL="457200" rtl="0" algn="l">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41507fda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41507fda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0b0ca7763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0b0ca77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41507fd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41507fd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instances in your application where you want to be able to store runtime-specific information.</a:t>
            </a:r>
            <a:endParaRPr/>
          </a:p>
          <a:p>
            <a:pPr indent="0" lvl="0" marL="0" rtl="0" algn="l">
              <a:spcBef>
                <a:spcPts val="0"/>
              </a:spcBef>
              <a:spcAft>
                <a:spcPts val="0"/>
              </a:spcAft>
              <a:buNone/>
            </a:pPr>
            <a:r>
              <a:rPr lang="en"/>
              <a:t>Things like connection info, SSL certs, certain flags that you will inevitably change over time.</a:t>
            </a:r>
            <a:endParaRPr/>
          </a:p>
          <a:p>
            <a:pPr indent="0" lvl="0" marL="0" rtl="0" algn="l">
              <a:spcBef>
                <a:spcPts val="0"/>
              </a:spcBef>
              <a:spcAft>
                <a:spcPts val="0"/>
              </a:spcAft>
              <a:buNone/>
            </a:pPr>
            <a:r>
              <a:rPr lang="en"/>
              <a:t>The Kubernetes takes that into account and has a solution with ConfigMaps and Secrets.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9fc81a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9fc81a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CNCF is a sub-foundation of the Linux Foundation</a:t>
            </a:r>
            <a:endParaRPr/>
          </a:p>
          <a:p>
            <a:pPr indent="-298450" lvl="0" marL="457200" rtl="0" algn="l">
              <a:spcBef>
                <a:spcPts val="0"/>
              </a:spcBef>
              <a:spcAft>
                <a:spcPts val="0"/>
              </a:spcAft>
              <a:buSzPts val="1100"/>
              <a:buChar char="●"/>
            </a:pPr>
            <a:r>
              <a:rPr lang="en"/>
              <a:t>A vendor neutral entity to manage “cloud native” projects</a:t>
            </a:r>
            <a:endParaRPr/>
          </a:p>
          <a:p>
            <a:pPr indent="-298450" lvl="0" marL="457200" rtl="0" algn="l">
              <a:spcBef>
                <a:spcPts val="0"/>
              </a:spcBef>
              <a:spcAft>
                <a:spcPts val="0"/>
              </a:spcAft>
              <a:buSzPts val="1100"/>
              <a:buChar char="●"/>
            </a:pPr>
            <a:r>
              <a:rPr lang="en"/>
              <a:t>Projects that are “cloud native” generally focus on:</a:t>
            </a:r>
            <a:endParaRPr/>
          </a:p>
          <a:p>
            <a:pPr indent="-298450" lvl="1" marL="914400" rtl="0" algn="l">
              <a:spcBef>
                <a:spcPts val="0"/>
              </a:spcBef>
              <a:spcAft>
                <a:spcPts val="0"/>
              </a:spcAft>
              <a:buSzPts val="1100"/>
              <a:buChar char="○"/>
            </a:pPr>
            <a:r>
              <a:rPr lang="en"/>
              <a:t>containers</a:t>
            </a:r>
            <a:endParaRPr/>
          </a:p>
          <a:p>
            <a:pPr indent="-298450" lvl="1" marL="914400" rtl="0" algn="l">
              <a:spcBef>
                <a:spcPts val="0"/>
              </a:spcBef>
              <a:spcAft>
                <a:spcPts val="0"/>
              </a:spcAft>
              <a:buSzPts val="1100"/>
              <a:buChar char="○"/>
            </a:pPr>
            <a:r>
              <a:rPr lang="en"/>
              <a:t>dynamic orchestration</a:t>
            </a:r>
            <a:endParaRPr/>
          </a:p>
          <a:p>
            <a:pPr indent="-298450" lvl="1" marL="914400" rtl="0" algn="l">
              <a:spcBef>
                <a:spcPts val="0"/>
              </a:spcBef>
              <a:spcAft>
                <a:spcPts val="0"/>
              </a:spcAft>
              <a:buSzPts val="1100"/>
              <a:buChar char="○"/>
            </a:pPr>
            <a:r>
              <a:rPr lang="en"/>
              <a:t>enable “microservice” deployment methodologies</a:t>
            </a:r>
            <a:endParaRPr/>
          </a:p>
          <a:p>
            <a:pPr indent="-298450" lvl="1" marL="914400" rtl="0" algn="l">
              <a:spcBef>
                <a:spcPts val="0"/>
              </a:spcBef>
              <a:spcAft>
                <a:spcPts val="0"/>
              </a:spcAft>
              <a:buSzPts val="1100"/>
              <a:buChar char="○"/>
            </a:pPr>
            <a:r>
              <a:rPr lang="en"/>
              <a:t>can be logging, monitoring, containerizers etc</a:t>
            </a:r>
            <a:endParaRPr/>
          </a:p>
          <a:p>
            <a:pPr indent="-298450" lvl="0" marL="457200" rtl="0" algn="l">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09fc81a0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09fc81a0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Configmap data is stored “outside” of the cluster (in etcd)</a:t>
            </a:r>
            <a:endParaRPr/>
          </a:p>
          <a:p>
            <a:pPr indent="0" lvl="0" marL="0" rtl="0" algn="l">
              <a:spcBef>
                <a:spcPts val="0"/>
              </a:spcBef>
              <a:spcAft>
                <a:spcPts val="0"/>
              </a:spcAft>
              <a:buNone/>
            </a:pPr>
            <a:r>
              <a:rPr lang="en"/>
              <a:t>They are insanely versatile. You can inject them as environment variables at runtime, as a command arg, or as a file or folder via a volume 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41507fd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41507fd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pretty basic example of a configmap. </a:t>
            </a:r>
            <a:endParaRPr/>
          </a:p>
          <a:p>
            <a:pPr indent="0" lvl="0" marL="0" rtl="0" algn="l">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1f07f23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1f07f23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7748a89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748a89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aa73fac6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a73fac6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aa73fac6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aa73fac6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09fc81a0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09fc81a0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Secrets for the most part are functionally identical to ConfigMaps with a few small key differences</a:t>
            </a:r>
            <a:endParaRPr/>
          </a:p>
          <a:p>
            <a:pPr indent="-298450" lvl="1" marL="914400" rtl="0" algn="l">
              <a:spcBef>
                <a:spcPts val="0"/>
              </a:spcBef>
              <a:spcAft>
                <a:spcPts val="0"/>
              </a:spcAft>
              <a:buSzPts val="1100"/>
              <a:buChar char="○"/>
            </a:pPr>
            <a:r>
              <a:rPr lang="en"/>
              <a:t>stored as base64 encoded content</a:t>
            </a:r>
            <a:endParaRPr/>
          </a:p>
          <a:p>
            <a:pPr indent="-298450" lvl="1" marL="914400" rtl="0" algn="l">
              <a:spcBef>
                <a:spcPts val="0"/>
              </a:spcBef>
              <a:spcAft>
                <a:spcPts val="0"/>
              </a:spcAft>
              <a:buSzPts val="1100"/>
              <a:buChar char="○"/>
            </a:pPr>
            <a:r>
              <a:rPr lang="en"/>
              <a:t>encrypted if configured</a:t>
            </a:r>
            <a:endParaRPr/>
          </a:p>
          <a:p>
            <a:pPr indent="-298450" lvl="0" marL="457200" rtl="0" algn="l">
              <a:spcBef>
                <a:spcPts val="0"/>
              </a:spcBef>
              <a:spcAft>
                <a:spcPts val="0"/>
              </a:spcAft>
              <a:buSzPts val="1100"/>
              <a:buChar char="●"/>
            </a:pPr>
            <a:r>
              <a:rPr lang="en"/>
              <a:t>great for user/pass or certs</a:t>
            </a:r>
            <a:endParaRPr/>
          </a:p>
          <a:p>
            <a:pPr indent="-298450" lvl="0" marL="457200" rtl="0" algn="l">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41507fd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41507fd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Looks very similar to ConfigMap</a:t>
            </a:r>
            <a:endParaRPr/>
          </a:p>
          <a:p>
            <a:pPr indent="-298450" lvl="0" marL="457200" rtl="0" algn="l">
              <a:spcBef>
                <a:spcPts val="0"/>
              </a:spcBef>
              <a:spcAft>
                <a:spcPts val="0"/>
              </a:spcAft>
              <a:buSzPts val="1100"/>
              <a:buChar char="●"/>
            </a:pPr>
            <a:r>
              <a:rPr lang="en"/>
              <a:t>Now has a type:</a:t>
            </a:r>
            <a:endParaRPr/>
          </a:p>
          <a:p>
            <a:pPr indent="-298450" lvl="1" marL="914400" rtl="0" algn="l">
              <a:spcBef>
                <a:spcPts val="0"/>
              </a:spcBef>
              <a:spcAft>
                <a:spcPts val="0"/>
              </a:spcAft>
              <a:buSzPts val="1100"/>
              <a:buChar char="○"/>
            </a:pPr>
            <a:r>
              <a:rPr lang="en"/>
              <a:t>docker-registry - used by container runtime to pull images from private registries</a:t>
            </a:r>
            <a:endParaRPr/>
          </a:p>
          <a:p>
            <a:pPr indent="-298450" lvl="1" marL="914400" rtl="0" algn="l">
              <a:spcBef>
                <a:spcPts val="0"/>
              </a:spcBef>
              <a:spcAft>
                <a:spcPts val="0"/>
              </a:spcAft>
              <a:buSzPts val="1100"/>
              <a:buChar char="○"/>
            </a:pPr>
            <a:r>
              <a:rPr lang="en"/>
              <a:t>generic - just unstructured data</a:t>
            </a:r>
            <a:endParaRPr/>
          </a:p>
          <a:p>
            <a:pPr indent="-298450" lvl="1" marL="914400" rtl="0" algn="l">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41507fd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41507fd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3aa73fac6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3aa73fac6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9d150e2f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9d150e2f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Very active project</a:t>
            </a:r>
            <a:endParaRPr/>
          </a:p>
          <a:p>
            <a:pPr indent="-298450" lvl="0" marL="457200" rtl="0" algn="l">
              <a:spcBef>
                <a:spcPts val="0"/>
              </a:spcBef>
              <a:spcAft>
                <a:spcPts val="0"/>
              </a:spcAft>
              <a:buSzPts val="1100"/>
              <a:buChar char="●"/>
            </a:pPr>
            <a:r>
              <a:rPr lang="en"/>
              <a:t>49k starts on github</a:t>
            </a:r>
            <a:endParaRPr/>
          </a:p>
          <a:p>
            <a:pPr indent="-298450" lvl="0" marL="457200" rtl="0" algn="l">
              <a:spcBef>
                <a:spcPts val="0"/>
              </a:spcBef>
              <a:spcAft>
                <a:spcPts val="0"/>
              </a:spcAft>
              <a:buSzPts val="1100"/>
              <a:buChar char="●"/>
            </a:pPr>
            <a:r>
              <a:rPr lang="en"/>
              <a:t>2000+ contributors to main core repo</a:t>
            </a:r>
            <a:endParaRPr/>
          </a:p>
          <a:p>
            <a:pPr indent="-298450" lvl="0" marL="457200" rtl="0" algn="l">
              <a:spcBef>
                <a:spcPts val="0"/>
              </a:spcBef>
              <a:spcAft>
                <a:spcPts val="0"/>
              </a:spcAft>
              <a:buSzPts val="1100"/>
              <a:buChar char="●"/>
            </a:pPr>
            <a:r>
              <a:rPr lang="en"/>
              <a:t>most discussed repo on github</a:t>
            </a:r>
            <a:endParaRPr/>
          </a:p>
          <a:p>
            <a:pPr indent="-298450" lvl="0" marL="457200" rtl="0" algn="l">
              <a:spcBef>
                <a:spcPts val="0"/>
              </a:spcBef>
              <a:spcAft>
                <a:spcPts val="0"/>
              </a:spcAft>
              <a:buSzPts val="1100"/>
              <a:buChar char="●"/>
            </a:pPr>
            <a:r>
              <a:rPr lang="en"/>
              <a:t>massive slack team with 60k+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aa73fac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aa73fac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7748a89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7748a89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437dd53308_2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437dd53308_2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left is ConfigMaps, right is Secret</a:t>
            </a:r>
            <a:endParaRPr/>
          </a:p>
          <a:p>
            <a:pPr indent="-298450" lvl="0" marL="457200" rtl="0" algn="l">
              <a:spcBef>
                <a:spcPts val="0"/>
              </a:spcBef>
              <a:spcAft>
                <a:spcPts val="0"/>
              </a:spcAft>
              <a:buSzPts val="1100"/>
              <a:buChar char="●"/>
            </a:pPr>
            <a:r>
              <a:rPr lang="en"/>
              <a:t>K8s lets you pass all sorts of information into a container, with environment variables being one of them</a:t>
            </a:r>
            <a:endParaRPr/>
          </a:p>
          <a:p>
            <a:pPr indent="-298450" lvl="0" marL="457200" rtl="0" algn="l">
              <a:spcBef>
                <a:spcPts val="0"/>
              </a:spcBef>
              <a:spcAft>
                <a:spcPts val="0"/>
              </a:spcAft>
              <a:buSzPts val="1100"/>
              <a:buChar char="●"/>
            </a:pPr>
            <a:r>
              <a:rPr lang="en"/>
              <a:t>uses ‘valueFrom’</a:t>
            </a:r>
            <a:endParaRPr/>
          </a:p>
          <a:p>
            <a:pPr indent="-298450" lvl="1" marL="914400" rtl="0" algn="l">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1507fd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41507fd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437dd53308_2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37dd53308_2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means it can be used in the command when launching a container</a:t>
            </a:r>
            <a:endParaRPr/>
          </a:p>
          <a:p>
            <a:pPr indent="-298450" lvl="0" marL="457200" rtl="0" algn="l">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41507fda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41507fda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41507fd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1507fd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method is actually mounting them as a volume</a:t>
            </a:r>
            <a:endParaRPr/>
          </a:p>
          <a:p>
            <a:pPr indent="-298450" lvl="0" marL="457200" rtl="0" algn="l">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437dd53308_2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437dd53308_2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Within the container itself, we reference it as we would any other volume</a:t>
            </a:r>
            <a:endParaRPr/>
          </a:p>
          <a:p>
            <a:pPr indent="-298450" lvl="0" marL="457200" rtl="0" algn="l">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0b0ca776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0b0ca776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104d8a1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04d8a1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9d150e2f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9d150e2f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Graphic is a little out of date at this point, but for the most part still holds true</a:t>
            </a:r>
            <a:endParaRPr/>
          </a:p>
          <a:p>
            <a:pPr indent="-298450" lvl="0" marL="457200" rtl="0" algn="l">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0c3865b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0c3865b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1f497f3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1f497f3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driven, constantly updated. The documentation and API references are updated with each release. </a:t>
            </a:r>
            <a:endParaRPr/>
          </a:p>
          <a:p>
            <a:pPr indent="0" lvl="0" marL="0" rtl="0" algn="l">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1f497f3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1f497f3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slacks to be aware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Kubernetes slack has a lot of activity and can be a good place to ask questions or connect with other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CNCF slack isn’t for support, but more for policy and connecting with other places looking to use cloud native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b37c443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b37c443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has taken the place of our old mail group. It is active and many community members watch and answer questions.</a:t>
            </a:r>
            <a:endParaRPr/>
          </a:p>
          <a:p>
            <a:pPr indent="0" lvl="0" marL="0" rtl="0" algn="l">
              <a:spcBef>
                <a:spcPts val="0"/>
              </a:spcBef>
              <a:spcAft>
                <a:spcPts val="0"/>
              </a:spcAft>
              <a:buNone/>
            </a:pPr>
            <a:br>
              <a:rPr lang="en"/>
            </a:br>
            <a:r>
              <a:rPr lang="en"/>
              <a:t>There is a Kubernetes subreddit, albeit unofficial, that has some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1f497f3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1f497f3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Engaging in the community is a great way to stay on top of changes and foster new ideas.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423802b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23802b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437dd53308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437dd53308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main resource is the Kubernetes GitHub Org and Repos.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cause shell shock, but it’s worth noting how things are structured.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different repos within the org because the code base is structured into many sub-projects.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437dd53308_2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7dd53308_2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groups are called Special Interest Groups, or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31f497f3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1f497f3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lot of them.</a:t>
            </a:r>
            <a:endParaRPr/>
          </a:p>
          <a:p>
            <a:pPr indent="-298450" lvl="0" marL="457200" rtl="0" algn="l">
              <a:spcBef>
                <a:spcPts val="0"/>
              </a:spcBef>
              <a:spcAft>
                <a:spcPts val="0"/>
              </a:spcAft>
              <a:buSzPts val="1100"/>
              <a:buChar char="-"/>
            </a:pPr>
            <a:r>
              <a:rPr lang="en"/>
              <a:t>Recently the various cloud providers were folded under a single one, sig-cloud-provider</a:t>
            </a:r>
            <a:endParaRPr/>
          </a:p>
          <a:p>
            <a:pPr indent="-298450" lvl="0" marL="457200" rtl="0" algn="l">
              <a:spcBef>
                <a:spcPts val="0"/>
              </a:spcBef>
              <a:spcAft>
                <a:spcPts val="0"/>
              </a:spcAft>
              <a:buSzPts val="1100"/>
              <a:buChar char="-"/>
            </a:pPr>
            <a:r>
              <a:rPr lang="en"/>
              <a:t>If anyone has questions on what code might fall under which SIG, please ask.</a:t>
            </a:r>
            <a:endParaRPr/>
          </a:p>
          <a:p>
            <a:pPr indent="-298450" lvl="0" marL="457200" rtl="0" algn="l">
              <a:spcBef>
                <a:spcPts val="0"/>
              </a:spcBef>
              <a:spcAft>
                <a:spcPts val="0"/>
              </a:spcAft>
              <a:buSzPts val="1100"/>
              <a:buChar char="-"/>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738a4b1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738a4b1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SIGs, there are Working Groups whose main focus is a specific short-term task or an area that spans multiple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migrating from one data center to another, that might require a large effort across multiple groups within your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c4f0e46e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c4f0e46e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few small things we should mention</a:t>
            </a:r>
            <a:endParaRPr/>
          </a:p>
          <a:p>
            <a:pPr indent="-298450" lvl="0" marL="457200" rtl="0" algn="l">
              <a:spcBef>
                <a:spcPts val="0"/>
              </a:spcBef>
              <a:spcAft>
                <a:spcPts val="0"/>
              </a:spcAft>
              <a:buSzPts val="1100"/>
              <a:buChar char="●"/>
            </a:pPr>
            <a:r>
              <a:rPr lang="en"/>
              <a:t>It’s kind of a chicken and egg problem. But we need to talk about these before the stuff that supports and extends it</a:t>
            </a:r>
            <a:endParaRPr/>
          </a:p>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5dc65f2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5dc65f2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here are the current WGs as of this date.</a:t>
            </a:r>
            <a:endParaRPr/>
          </a:p>
          <a:p>
            <a:pPr indent="-298450" lvl="0" marL="457200" rtl="0" algn="l">
              <a:spcBef>
                <a:spcPts val="0"/>
              </a:spcBef>
              <a:spcAft>
                <a:spcPts val="0"/>
              </a:spcAft>
              <a:buSzPts val="1100"/>
              <a:buChar char="-"/>
            </a:pPr>
            <a:r>
              <a:rPr lang="en"/>
              <a:t>Theres also a  newer group type of user-group, but currently only 1 exists: ug-big-data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1f07f23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1f07f23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423802b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423802b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37dd53308_2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37dd53308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818d3b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18d3b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4f0e46e8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4f0e46e8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c4f0e46e8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c4f0e46e8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c6fb011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c6fb011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9fc81a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9fc81a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b2c5b20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2c5b20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9fc81a0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9fc81a0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9fc81a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9fc81a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9fc81a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9fc81a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forward facing REST interface into k8s itself</a:t>
            </a:r>
            <a:endParaRPr/>
          </a:p>
          <a:p>
            <a:pPr indent="-298450" lvl="0" marL="457200" rtl="0" algn="l">
              <a:spcBef>
                <a:spcPts val="0"/>
              </a:spcBef>
              <a:spcAft>
                <a:spcPts val="0"/>
              </a:spcAft>
              <a:buSzPts val="1100"/>
              <a:buChar char="●"/>
            </a:pPr>
            <a:r>
              <a:rPr lang="en"/>
              <a:t>everything, ALL components interact with each other through the api-server</a:t>
            </a:r>
            <a:endParaRPr/>
          </a:p>
          <a:p>
            <a:pPr indent="-298450" lvl="0" marL="457200" rtl="0" algn="l">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9fc81a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9fc81a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is the backing datastore</a:t>
            </a:r>
            <a:endParaRPr/>
          </a:p>
          <a:p>
            <a:pPr indent="-298450" lvl="0" marL="457200" rtl="0" algn="l">
              <a:spcBef>
                <a:spcPts val="0"/>
              </a:spcBef>
              <a:spcAft>
                <a:spcPts val="0"/>
              </a:spcAft>
              <a:buSzPts val="1100"/>
              <a:buChar char="●"/>
            </a:pPr>
            <a:r>
              <a:rPr lang="en"/>
              <a:t>extremely durable and highly available key-value store</a:t>
            </a:r>
            <a:endParaRPr/>
          </a:p>
          <a:p>
            <a:pPr indent="-298450" lvl="0" marL="457200" rtl="0" algn="l">
              <a:spcBef>
                <a:spcPts val="0"/>
              </a:spcBef>
              <a:spcAft>
                <a:spcPts val="0"/>
              </a:spcAft>
              <a:buSzPts val="1100"/>
              <a:buChar char="●"/>
            </a:pPr>
            <a:r>
              <a:rPr lang="en"/>
              <a:t>was developed originally by coreos now redhat</a:t>
            </a:r>
            <a:endParaRPr/>
          </a:p>
          <a:p>
            <a:pPr indent="-298450" lvl="1" marL="914400" rtl="0" algn="l">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9fc81a0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9fc81a0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HA via raft</a:t>
            </a:r>
            <a:endParaRPr/>
          </a:p>
          <a:p>
            <a:pPr indent="-298450" lvl="0" marL="457200" rtl="0" algn="l">
              <a:spcBef>
                <a:spcPts val="0"/>
              </a:spcBef>
              <a:spcAft>
                <a:spcPts val="0"/>
              </a:spcAft>
              <a:buSzPts val="1100"/>
              <a:buChar char="●"/>
            </a:pPr>
            <a:r>
              <a:rPr lang="en"/>
              <a:t>requires quorum of systems</a:t>
            </a:r>
            <a:endParaRPr/>
          </a:p>
          <a:p>
            <a:pPr indent="-298450" lvl="0" marL="457200" rtl="0" algn="l">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44f22e971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f22e971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9fc81a0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9fc81a0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the director behind the scenes</a:t>
            </a:r>
            <a:endParaRPr/>
          </a:p>
          <a:p>
            <a:pPr indent="-298450" lvl="0" marL="457200" rtl="0" algn="l">
              <a:spcBef>
                <a:spcPts val="0"/>
              </a:spcBef>
              <a:spcAft>
                <a:spcPts val="0"/>
              </a:spcAft>
              <a:buSzPts val="1100"/>
              <a:buChar char="●"/>
            </a:pPr>
            <a:r>
              <a:rPr lang="en"/>
              <a:t>The thing that says “hey I need a few more pods spun up”</a:t>
            </a:r>
            <a:endParaRPr/>
          </a:p>
          <a:p>
            <a:pPr indent="-298450" lvl="0" marL="457200" rtl="0" algn="l">
              <a:spcBef>
                <a:spcPts val="0"/>
              </a:spcBef>
              <a:spcAft>
                <a:spcPts val="0"/>
              </a:spcAft>
              <a:buSzPts val="1100"/>
              <a:buChar char="●"/>
            </a:pPr>
            <a:r>
              <a:rPr lang="en"/>
              <a:t>Does NOT handle scheduling, just decides what the desired state of the cluster should look like</a:t>
            </a:r>
            <a:endParaRPr/>
          </a:p>
          <a:p>
            <a:pPr indent="-298450" lvl="1" marL="914400" rtl="0" algn="l">
              <a:spcBef>
                <a:spcPts val="0"/>
              </a:spcBef>
              <a:spcAft>
                <a:spcPts val="0"/>
              </a:spcAft>
              <a:buSzPts val="1100"/>
              <a:buChar char="○"/>
            </a:pPr>
            <a:r>
              <a:rPr lang="en"/>
              <a:t>e.g. </a:t>
            </a:r>
            <a:r>
              <a:rPr lang="en"/>
              <a:t>receives</a:t>
            </a:r>
            <a:r>
              <a:rPr lang="en"/>
              <a:t>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9fc81a0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9fc81a0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scheduler decides which nodes should run which pods</a:t>
            </a:r>
            <a:endParaRPr/>
          </a:p>
          <a:p>
            <a:pPr indent="-298450" lvl="1" marL="914400" rtl="0" algn="l">
              <a:spcBef>
                <a:spcPts val="0"/>
              </a:spcBef>
              <a:spcAft>
                <a:spcPts val="0"/>
              </a:spcAft>
              <a:buSzPts val="1100"/>
              <a:buChar char="○"/>
            </a:pPr>
            <a:r>
              <a:rPr lang="en"/>
              <a:t>updates pod with a node assignment, nodes poll checking which pods have their matching assignment</a:t>
            </a:r>
            <a:endParaRPr/>
          </a:p>
          <a:p>
            <a:pPr indent="-298450" lvl="0" marL="457200" rtl="0" algn="l">
              <a:spcBef>
                <a:spcPts val="0"/>
              </a:spcBef>
              <a:spcAft>
                <a:spcPts val="0"/>
              </a:spcAft>
              <a:buSzPts val="1100"/>
              <a:buChar char="●"/>
            </a:pPr>
            <a:r>
              <a:rPr lang="en"/>
              <a:t>takes into account variety of reqs, affinity, anti-affinity, hw resources etc</a:t>
            </a:r>
            <a:endParaRPr/>
          </a:p>
          <a:p>
            <a:pPr indent="-298450" lvl="0" marL="457200" rtl="0" algn="l">
              <a:spcBef>
                <a:spcPts val="0"/>
              </a:spcBef>
              <a:spcAft>
                <a:spcPts val="0"/>
              </a:spcAft>
              <a:buSzPts val="1100"/>
              <a:buChar char="●"/>
            </a:pPr>
            <a:r>
              <a:rPr lang="en"/>
              <a:t>possible to actually run more than one scheduler</a:t>
            </a:r>
            <a:endParaRPr/>
          </a:p>
          <a:p>
            <a:pPr indent="-298450" lvl="1" marL="914400" rtl="0" algn="l">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9fc81a0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9fc81a0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9fc81a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9fc81a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Kubelet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Kube-proxy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9fc81a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9fc81a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single host daemon required for a being a part of a kubernetes cluster</a:t>
            </a:r>
            <a:endParaRPr/>
          </a:p>
          <a:p>
            <a:pPr indent="-298450" lvl="0" marL="457200" rtl="0" algn="l">
              <a:spcBef>
                <a:spcPts val="0"/>
              </a:spcBef>
              <a:spcAft>
                <a:spcPts val="0"/>
              </a:spcAft>
              <a:buSzPts val="1100"/>
              <a:buChar char="●"/>
            </a:pPr>
            <a:r>
              <a:rPr lang="en"/>
              <a:t>can read pod manifests from several different locations</a:t>
            </a:r>
            <a:endParaRPr/>
          </a:p>
          <a:p>
            <a:pPr indent="-298450" lvl="0" marL="457200" rtl="0" algn="l">
              <a:spcBef>
                <a:spcPts val="0"/>
              </a:spcBef>
              <a:spcAft>
                <a:spcPts val="0"/>
              </a:spcAft>
              <a:buSzPts val="1100"/>
              <a:buChar char="●"/>
            </a:pPr>
            <a:r>
              <a:rPr lang="en"/>
              <a:t>workers: poll kube-apiserver looking for what they should run</a:t>
            </a:r>
            <a:endParaRPr/>
          </a:p>
          <a:p>
            <a:pPr indent="-298450" lvl="0" marL="457200" rtl="0" algn="l">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9fc81a0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9fc81a0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kube-proxy is the plumber</a:t>
            </a:r>
            <a:endParaRPr/>
          </a:p>
          <a:p>
            <a:pPr indent="-298450" lvl="0" marL="457200" rtl="0" algn="l">
              <a:spcBef>
                <a:spcPts val="0"/>
              </a:spcBef>
              <a:spcAft>
                <a:spcPts val="0"/>
              </a:spcAft>
              <a:buSzPts val="1100"/>
              <a:buChar char="●"/>
            </a:pPr>
            <a:r>
              <a:rPr lang="en"/>
              <a:t>creates the rules on the host to map and expose services</a:t>
            </a:r>
            <a:endParaRPr/>
          </a:p>
          <a:p>
            <a:pPr indent="-298450" lvl="0" marL="457200" rtl="0" algn="l">
              <a:spcBef>
                <a:spcPts val="0"/>
              </a:spcBef>
              <a:spcAft>
                <a:spcPts val="0"/>
              </a:spcAft>
              <a:buSzPts val="1100"/>
              <a:buChar char="●"/>
            </a:pPr>
            <a:r>
              <a:rPr lang="en"/>
              <a:t>uses a combination of ipvs and iptables to manage networking/loadbalancing</a:t>
            </a:r>
            <a:endParaRPr/>
          </a:p>
          <a:p>
            <a:pPr indent="-298450" lvl="0" marL="457200" rtl="0" algn="l">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9fc81a0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9fc81a0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Kubernetes functions with multiple different containerizers</a:t>
            </a:r>
            <a:endParaRPr/>
          </a:p>
          <a:p>
            <a:pPr indent="-298450" lvl="0" marL="457200" rtl="0" algn="l">
              <a:spcBef>
                <a:spcPts val="0"/>
              </a:spcBef>
              <a:spcAft>
                <a:spcPts val="0"/>
              </a:spcAft>
              <a:buSzPts val="1100"/>
              <a:buChar char="●"/>
            </a:pPr>
            <a:r>
              <a:rPr lang="en"/>
              <a:t>Interacts with them through the CRI - container runtime interface</a:t>
            </a:r>
            <a:endParaRPr/>
          </a:p>
          <a:p>
            <a:pPr indent="-298450" lvl="0" marL="457200" rtl="0" algn="l">
              <a:spcBef>
                <a:spcPts val="0"/>
              </a:spcBef>
              <a:spcAft>
                <a:spcPts val="0"/>
              </a:spcAft>
              <a:buSzPts val="1100"/>
              <a:buChar char="●"/>
            </a:pPr>
            <a:r>
              <a:rPr lang="en"/>
              <a:t>CRI creates a ‘shim’ to talk between kubelet and the container runtime </a:t>
            </a:r>
            <a:endParaRPr/>
          </a:p>
          <a:p>
            <a:pPr indent="-298450" lvl="0" marL="457200" rtl="0" algn="l">
              <a:spcBef>
                <a:spcPts val="0"/>
              </a:spcBef>
              <a:spcAft>
                <a:spcPts val="0"/>
              </a:spcAft>
              <a:buSzPts val="1100"/>
              <a:buChar char="●"/>
            </a:pPr>
            <a:r>
              <a:rPr lang="en"/>
              <a:t>cri-o is a cool one that allows you to run any oci compatible image/runtime in Kubernetes</a:t>
            </a:r>
            <a:endParaRPr/>
          </a:p>
          <a:p>
            <a:pPr indent="-298450" lvl="0" marL="457200" rtl="0" algn="l">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9fc81a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9fc81a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90440350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0440350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9fc81a0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9fc81a0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runs in the control plane</a:t>
            </a:r>
            <a:endParaRPr/>
          </a:p>
          <a:p>
            <a:pPr indent="-298450" lvl="0" marL="457200" rtl="0" algn="l">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90440350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90440350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CoreDNS is a single golang  binary with a slew of plugins and much better native kubernetes support</a:t>
            </a:r>
            <a:endParaRPr/>
          </a:p>
          <a:p>
            <a:pPr indent="-298450" lvl="0" marL="457200" rtl="0" algn="l">
              <a:spcBef>
                <a:spcPts val="0"/>
              </a:spcBef>
              <a:spcAft>
                <a:spcPts val="0"/>
              </a:spcAft>
              <a:buSzPts val="1100"/>
              <a:buChar char="●"/>
            </a:pPr>
            <a:r>
              <a:rPr lang="en">
                <a:solidFill>
                  <a:schemeClr val="dk1"/>
                </a:solidFill>
              </a:rPr>
              <a:t>previously used </a:t>
            </a:r>
            <a:r>
              <a:rPr lang="en">
                <a:solidFill>
                  <a:schemeClr val="dk1"/>
                </a:solidFill>
              </a:rPr>
              <a:t>kube-dns in 1.11 and earlier. </a:t>
            </a:r>
            <a:endParaRPr>
              <a:solidFill>
                <a:schemeClr val="dk1"/>
              </a:solidFill>
            </a:endParaRPr>
          </a:p>
          <a:p>
            <a:pPr indent="-298450" lvl="1" marL="914400" rtl="0" algn="l">
              <a:spcBef>
                <a:spcPts val="0"/>
              </a:spcBef>
              <a:spcAft>
                <a:spcPts val="0"/>
              </a:spcAft>
              <a:buSzPts val="1100"/>
              <a:buChar char="○"/>
            </a:pPr>
            <a:r>
              <a:rPr lang="en">
                <a:solidFill>
                  <a:schemeClr val="dk1"/>
                </a:solidFill>
              </a:rPr>
              <a:t>wrapper around dnsmasq with another container in the pod that manages its config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90440350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044035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90440350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0440350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Heapster has being </a:t>
            </a:r>
            <a:r>
              <a:rPr lang="en"/>
              <a:t>deprecated</a:t>
            </a:r>
            <a:r>
              <a:rPr lang="en"/>
              <a:t> but can be found in minikube addons</a:t>
            </a:r>
            <a:endParaRPr/>
          </a:p>
          <a:p>
            <a:pPr indent="-298450" lvl="0" marL="457200" rtl="0" algn="l">
              <a:spcBef>
                <a:spcPts val="0"/>
              </a:spcBef>
              <a:spcAft>
                <a:spcPts val="0"/>
              </a:spcAft>
              <a:buSzPts val="1100"/>
              <a:buChar char="●"/>
            </a:pPr>
            <a:r>
              <a:rPr lang="en"/>
              <a:t>metrics api is taking over, also in minikube as an addon</a:t>
            </a:r>
            <a:endParaRPr/>
          </a:p>
          <a:p>
            <a:pPr indent="-298450" lvl="0" marL="457200" rtl="0" algn="l">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09fc81a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09fc81a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Networking is where people tend to get confused, they think of it like Docker</a:t>
            </a:r>
            <a:endParaRPr/>
          </a:p>
          <a:p>
            <a:pPr indent="-298450" lvl="0" marL="457200" rtl="0" algn="l">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90440350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0440350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Unlike Docker, every pod gets its own cluster wide unique IP, and makes use of the CNI plugin</a:t>
            </a:r>
            <a:endParaRPr/>
          </a:p>
          <a:p>
            <a:pPr indent="-298450" lvl="0" marL="457200" rtl="0" algn="l">
              <a:spcBef>
                <a:spcPts val="0"/>
              </a:spcBef>
              <a:spcAft>
                <a:spcPts val="0"/>
              </a:spcAft>
              <a:buSzPts val="1100"/>
              <a:buChar char="●"/>
            </a:pPr>
            <a:r>
              <a:rPr lang="en"/>
              <a:t>Services are a separate range of static non-routable virtual IPs that are used like an internal LB or static IP</a:t>
            </a:r>
            <a:endParaRPr/>
          </a:p>
          <a:p>
            <a:pPr indent="-298450" lvl="0" marL="457200" rtl="0" algn="l">
              <a:spcBef>
                <a:spcPts val="0"/>
              </a:spcBef>
              <a:spcAft>
                <a:spcPts val="0"/>
              </a:spcAft>
              <a:buSzPts val="1100"/>
              <a:buChar char="●"/>
            </a:pPr>
            <a:r>
              <a:rPr lang="en"/>
              <a:t>Service IPs are special and can’t be treated like a normal IP, they are a ‘mapping’ stored and managed by kube-proxy</a:t>
            </a:r>
            <a:endParaRPr/>
          </a:p>
          <a:p>
            <a:pPr indent="-298450" lvl="1" marL="914400" rtl="0" algn="l">
              <a:spcBef>
                <a:spcPts val="0"/>
              </a:spcBef>
              <a:spcAft>
                <a:spcPts val="0"/>
              </a:spcAft>
              <a:buSzPts val="1100"/>
              <a:buChar char="○"/>
            </a:pPr>
            <a:r>
              <a:rPr lang="en"/>
              <a:t>Pod IPs are pingable</a:t>
            </a:r>
            <a:endParaRPr/>
          </a:p>
          <a:p>
            <a:pPr indent="-298450" lvl="1" marL="914400" rtl="0" algn="l">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c3865b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c3865b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Covering this as its a requirement if bootstrapping your own cluster</a:t>
            </a:r>
            <a:endParaRPr/>
          </a:p>
          <a:p>
            <a:pPr indent="-298450" lvl="0" marL="457200" rtl="0" algn="l">
              <a:spcBef>
                <a:spcPts val="0"/>
              </a:spcBef>
              <a:spcAft>
                <a:spcPts val="0"/>
              </a:spcAft>
              <a:buSzPts val="1100"/>
              <a:buChar char="●"/>
            </a:pPr>
            <a:r>
              <a:rPr lang="en"/>
              <a:t>Container runtime</a:t>
            </a:r>
            <a:r>
              <a:rPr lang="en"/>
              <a:t> in this context is a linux network namespace</a:t>
            </a:r>
            <a:endParaRPr/>
          </a:p>
          <a:p>
            <a:pPr indent="-298450" lvl="0" marL="457200" rtl="0" algn="l">
              <a:spcBef>
                <a:spcPts val="0"/>
              </a:spcBef>
              <a:spcAft>
                <a:spcPts val="0"/>
              </a:spcAft>
              <a:buSzPts val="1100"/>
              <a:buChar char="●"/>
            </a:pPr>
            <a:r>
              <a:rPr lang="en"/>
              <a:t>CNI runtime focuses solely on container lifecycle connectivity</a:t>
            </a:r>
            <a:endParaRPr/>
          </a:p>
          <a:p>
            <a:pPr indent="-298450" lvl="1" marL="914400" rtl="0" algn="l">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bfd801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fd801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bfd801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bfd801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c3865b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c3865b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9fc81a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9fc81a0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Reminder to myself: Don’t expand on things on THIS SLIDE, use the next ones</a:t>
            </a:r>
            <a:endParaRPr/>
          </a:p>
          <a:p>
            <a:pPr indent="-298450" lvl="0" marL="457200" rtl="0" algn="l">
              <a:spcBef>
                <a:spcPts val="0"/>
              </a:spcBef>
              <a:spcAft>
                <a:spcPts val="0"/>
              </a:spcAft>
              <a:buSzPts val="1100"/>
              <a:buChar char="●"/>
            </a:pPr>
            <a:r>
              <a:rPr lang="en"/>
              <a:t>Kubernetes adheres to these fundamental rules for networking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a73fac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a73fac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9fc81a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9fc81a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indent="-298450" lvl="0" marL="457200" rtl="0" algn="l">
              <a:spcBef>
                <a:spcPts val="0"/>
              </a:spcBef>
              <a:spcAft>
                <a:spcPts val="0"/>
              </a:spcAft>
              <a:buClr>
                <a:schemeClr val="dk1"/>
              </a:buClr>
              <a:buSzPts val="1100"/>
              <a:buChar char="●"/>
            </a:pPr>
            <a:r>
              <a:rPr lang="en"/>
              <a:t>Pods are given a cluster unique IP for the duration of its lifecycle.</a:t>
            </a:r>
            <a:endParaRPr/>
          </a:p>
          <a:p>
            <a:pPr indent="-298450" lvl="1" marL="914400" rtl="0" algn="l">
              <a:spcBef>
                <a:spcPts val="0"/>
              </a:spcBef>
              <a:spcAft>
                <a:spcPts val="0"/>
              </a:spcAft>
              <a:buClr>
                <a:schemeClr val="dk1"/>
              </a:buClr>
              <a:buSzPts val="1100"/>
              <a:buChar char="○"/>
            </a:pPr>
            <a:r>
              <a:rPr lang="en"/>
              <a:t>Think dhcp, a Pod will be given a static lease for as long as it’s around</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9fc81a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9fc81a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Both pod-to-service and external-to-service connectivity relies on kube-proxy</a:t>
            </a:r>
            <a:endParaRPr/>
          </a:p>
          <a:p>
            <a:pPr indent="-298450" lvl="0" marL="457200" rtl="0" algn="l">
              <a:spcBef>
                <a:spcPts val="0"/>
              </a:spcBef>
              <a:spcAft>
                <a:spcPts val="0"/>
              </a:spcAft>
              <a:buSzPts val="1100"/>
              <a:buChar char="●"/>
            </a:pPr>
            <a:r>
              <a:rPr lang="en"/>
              <a:t>For pod-to-service - </a:t>
            </a:r>
            <a:r>
              <a:rPr lang="en"/>
              <a:t>kubernetes creates a cluster-wide IP that can map to n-number of pods</a:t>
            </a:r>
            <a:endParaRPr/>
          </a:p>
          <a:p>
            <a:pPr indent="-298450" lvl="1" marL="914400" rtl="0" algn="l">
              <a:spcBef>
                <a:spcPts val="0"/>
              </a:spcBef>
              <a:spcAft>
                <a:spcPts val="0"/>
              </a:spcAft>
              <a:buSzPts val="1100"/>
              <a:buChar char="○"/>
            </a:pPr>
            <a:r>
              <a:rPr lang="en"/>
              <a:t>think like a dns name, or an LB to point to containers backing your service</a:t>
            </a:r>
            <a:endParaRPr/>
          </a:p>
          <a:p>
            <a:pPr indent="-298450" lvl="0" marL="457200" rtl="0" algn="l">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9fc81a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9fc81a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c3865b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c3865b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c3865b1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c3865b1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c3865b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c3865b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Every </a:t>
            </a:r>
            <a:r>
              <a:rPr lang="en"/>
              <a:t>object</a:t>
            </a:r>
            <a:r>
              <a:rPr lang="en"/>
              <a:t> in kubernetes belongs to an API Group</a:t>
            </a:r>
            <a:endParaRPr/>
          </a:p>
          <a:p>
            <a:pPr indent="-298450" lvl="0" marL="457200" rtl="0" algn="l">
              <a:spcBef>
                <a:spcPts val="0"/>
              </a:spcBef>
              <a:spcAft>
                <a:spcPts val="0"/>
              </a:spcAft>
              <a:buSzPts val="1100"/>
              <a:buChar char="●"/>
            </a:pPr>
            <a:r>
              <a:rPr lang="en"/>
              <a:t>The API Group is a REST compatible path that </a:t>
            </a:r>
            <a:r>
              <a:rPr lang="en"/>
              <a:t>acts as the type descriptor for a Kubernetes object.</a:t>
            </a:r>
            <a:endParaRPr/>
          </a:p>
          <a:p>
            <a:pPr indent="-298450" lvl="0" marL="457200" rtl="0" algn="l">
              <a:spcBef>
                <a:spcPts val="0"/>
              </a:spcBef>
              <a:spcAft>
                <a:spcPts val="0"/>
              </a:spcAft>
              <a:buSzPts val="1100"/>
              <a:buChar char="●"/>
            </a:pPr>
            <a:r>
              <a:rPr lang="en"/>
              <a:t>apiVersion is the version of the object we’re creating</a:t>
            </a:r>
            <a:endParaRPr/>
          </a:p>
          <a:p>
            <a:pPr indent="-298450" lvl="0" marL="457200" rtl="0" algn="l">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c3865b1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c3865b1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c3865b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c3865b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d1a755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d1a755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aa73fac6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aa73fac6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a:t>
            </a:r>
            <a:r>
              <a:rPr lang="en"/>
              <a:t>AML Ain't Markup Language</a:t>
            </a:r>
            <a:endParaRPr/>
          </a:p>
          <a:p>
            <a:pPr indent="-298450" lvl="0" marL="457200" rtl="0" algn="l">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b1e3de78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1e3de78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a73fac6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a73fac6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a73fac6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a73fac6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a73fac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a73fac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d1a75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d1a75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0d1a755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d1a755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eb111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eb111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b0ca776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b0ca776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Ns,pod: Jeff</a:t>
            </a:r>
            <a:endParaRPr/>
          </a:p>
          <a:p>
            <a:pPr indent="0" lvl="0" marL="0" rtl="0" algn="l">
              <a:spcBef>
                <a:spcPts val="0"/>
              </a:spcBef>
              <a:spcAft>
                <a:spcPts val="0"/>
              </a:spcAft>
              <a:buNone/>
            </a:pPr>
            <a:r>
              <a:rPr lang="en"/>
              <a:t>Labels,Selectors: Bob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23802b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23802b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d1a755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1a755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Think like a scope or even a subdomain</a:t>
            </a:r>
            <a:endParaRPr/>
          </a:p>
          <a:p>
            <a:pPr indent="-298450" lvl="0" marL="457200" rtl="0" algn="l">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e20d00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e20d00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Kube-system is not exclusive and can have other things placed in it</a:t>
            </a:r>
            <a:endParaRPr/>
          </a:p>
          <a:p>
            <a:pPr indent="-298450" lvl="0" marL="457200" rtl="0" algn="l">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b0ca776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b0ca776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project and what Kubernetes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9fc81a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9fc81a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d1a755f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d1a755f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aa73fac6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aa73fac6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e20d00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20d00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e20d00f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e20d00f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e20d00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e20d00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824ebf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824ebf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e20d00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e20d00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9fc81a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9fc81a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f07f232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f07f232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9fc81a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9fc81a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question always asked</a:t>
            </a:r>
            <a:endParaRPr/>
          </a:p>
          <a:p>
            <a:pPr indent="-298450" lvl="0" marL="457200" rtl="0" algn="l">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f07f232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f07f232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clusterIP,LB - Bob</a:t>
            </a:r>
            <a:endParaRPr/>
          </a:p>
          <a:p>
            <a:pPr indent="0" lvl="0" marL="0" rtl="0" algn="l">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e20d00f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e20d00f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a73fac6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a73fac6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Pod on host C requests the service</a:t>
            </a:r>
            <a:endParaRPr/>
          </a:p>
          <a:p>
            <a:pPr indent="-298450" lvl="0" marL="457200" rtl="0" algn="l">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eb1113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eb1113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behaves just like ClusterIP, except it also exposes the service on a (random or </a:t>
            </a:r>
            <a:r>
              <a:rPr lang="en"/>
              <a:t>specified</a:t>
            </a:r>
            <a:r>
              <a:rPr lang="en"/>
              <a:t>)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a73fac6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a73fac6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User can hit any host in cluster on nodeport IP and get to service</a:t>
            </a:r>
            <a:endParaRPr/>
          </a:p>
          <a:p>
            <a:pPr indent="-298450" lvl="0" marL="457200" rtl="0" algn="l">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f07f23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07f23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Continue to get abstracted and built on top of one another.</a:t>
            </a:r>
            <a:endParaRPr/>
          </a:p>
          <a:p>
            <a:pPr indent="-298450" lvl="0" marL="457200" rtl="0" algn="l">
              <a:spcBef>
                <a:spcPts val="0"/>
              </a:spcBef>
              <a:spcAft>
                <a:spcPts val="0"/>
              </a:spcAft>
              <a:buSzPts val="1100"/>
              <a:buChar char="●"/>
            </a:pPr>
            <a:r>
              <a:rPr lang="en"/>
              <a:t>The LoadBalancer service extends NodePort turns it into a highly-available externally consumable resource.</a:t>
            </a:r>
            <a:endParaRPr/>
          </a:p>
          <a:p>
            <a:pPr indent="-298450" lvl="0" marL="457200" rtl="0" algn="l">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aa73fac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aa73fac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Gets external IP from provider</a:t>
            </a:r>
            <a:endParaRPr/>
          </a:p>
          <a:p>
            <a:pPr indent="-298450" lvl="0" marL="457200" rtl="0" algn="l">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f07f23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f07f23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0b0ca776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b0ca776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20520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20520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9fc81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9fc81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indent="-298450" lvl="0" marL="457200" rtl="0" algn="l">
              <a:spcBef>
                <a:spcPts val="0"/>
              </a:spcBef>
              <a:spcAft>
                <a:spcPts val="0"/>
              </a:spcAft>
              <a:buSzPts val="1100"/>
              <a:buChar char="●"/>
            </a:pPr>
            <a:r>
              <a:rPr lang="en"/>
              <a:t>borg is the man behind the curtain managing everything in google</a:t>
            </a:r>
            <a:endParaRPr/>
          </a:p>
          <a:p>
            <a:pPr indent="-298450" lvl="0" marL="457200" rtl="0" algn="l">
              <a:spcBef>
                <a:spcPts val="0"/>
              </a:spcBef>
              <a:spcAft>
                <a:spcPts val="0"/>
              </a:spcAft>
              <a:buSzPts val="1100"/>
              <a:buChar char="●"/>
            </a:pPr>
            <a:r>
              <a:rPr lang="en"/>
              <a:t>Kubernetes is loosely coupled, meaning that all the components have little knowledge of each other and function independently.</a:t>
            </a:r>
            <a:endParaRPr/>
          </a:p>
          <a:p>
            <a:pPr indent="-298450" lvl="1" marL="914400" rtl="0" algn="l">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0b0ca776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b0ca776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rs,ds,j/cronjob - jeff</a:t>
            </a:r>
            <a:endParaRPr/>
          </a:p>
          <a:p>
            <a:pPr indent="0" lvl="0" marL="0" rtl="0" algn="l">
              <a:spcBef>
                <a:spcPts val="0"/>
              </a:spcBef>
              <a:spcAft>
                <a:spcPts val="0"/>
              </a:spcAft>
              <a:buNone/>
            </a:pPr>
            <a:r>
              <a:rPr lang="en"/>
              <a:t>d</a:t>
            </a:r>
            <a:r>
              <a:rPr lang="en"/>
              <a:t>ep,sts - bob</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437dd5330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37dd5330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35fac3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5fac3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Workloads take the fundamentals we’ve talked about and transform them into something meaningful.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everything revolves around (at a minimum) a Pod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aa73fac6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a73fac6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09fc81a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09fc81a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aa73fac6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aa73fac6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define the number of pods you want running with the replicas field.</a:t>
            </a:r>
            <a:endParaRPr/>
          </a:p>
          <a:p>
            <a:pPr indent="0" lvl="0" marL="0" rtl="0" algn="l">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5fac35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5fac35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09fc81a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09fc81a0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aa73fac6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a73fac6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we now have rollback functionality, we now have to know how many previous versions we want to keep</a:t>
            </a:r>
            <a:endParaRPr/>
          </a:p>
          <a:p>
            <a:pPr indent="-298450" lvl="0" marL="457200" rtl="0" algn="l">
              <a:spcBef>
                <a:spcPts val="0"/>
              </a:spcBef>
              <a:spcAft>
                <a:spcPts val="0"/>
              </a:spcAft>
              <a:buSzPts val="1100"/>
              <a:buChar char="●"/>
            </a:pPr>
            <a:r>
              <a:rPr lang="en"/>
              <a:t>strategy  describes the method used to update the deployment</a:t>
            </a:r>
            <a:endParaRPr/>
          </a:p>
          <a:p>
            <a:pPr indent="-298450" lvl="1" marL="914400" rtl="0" algn="l">
              <a:spcBef>
                <a:spcPts val="0"/>
              </a:spcBef>
              <a:spcAft>
                <a:spcPts val="0"/>
              </a:spcAft>
              <a:buSzPts val="1100"/>
              <a:buChar char="○"/>
            </a:pPr>
            <a:r>
              <a:rPr lang="en"/>
              <a:t>recreate is pretty self explanatory, nuke it and recreate, not graceful</a:t>
            </a:r>
            <a:endParaRPr/>
          </a:p>
          <a:p>
            <a:pPr indent="-298450" lvl="1" marL="914400" rtl="0" algn="l">
              <a:spcBef>
                <a:spcPts val="0"/>
              </a:spcBef>
              <a:spcAft>
                <a:spcPts val="0"/>
              </a:spcAft>
              <a:buSzPts val="1100"/>
              <a:buChar char="○"/>
            </a:pPr>
            <a:r>
              <a:rPr lang="en"/>
              <a:t>rolling update is what we normally want</a:t>
            </a:r>
            <a:endParaRPr/>
          </a:p>
          <a:p>
            <a:pPr indent="-298450" lvl="1" marL="914400" rtl="0" algn="l">
              <a:spcBef>
                <a:spcPts val="0"/>
              </a:spcBef>
              <a:spcAft>
                <a:spcPts val="0"/>
              </a:spcAft>
              <a:buSzPts val="1100"/>
              <a:buChar char="○"/>
            </a:pPr>
            <a:r>
              <a:rPr lang="en"/>
              <a:t>max Sure == how many ADDITIONAL replicas we want to spin up while updating</a:t>
            </a:r>
            <a:endParaRPr/>
          </a:p>
          <a:p>
            <a:pPr indent="-298450" lvl="1" marL="914400" rtl="0" algn="l">
              <a:spcBef>
                <a:spcPts val="0"/>
              </a:spcBef>
              <a:spcAft>
                <a:spcPts val="0"/>
              </a:spcAft>
              <a:buSzPts val="1100"/>
              <a:buChar char="○"/>
            </a:pPr>
            <a:r>
              <a:rPr lang="en"/>
              <a:t>max Unavailable == how many may be unavailable during the update process</a:t>
            </a:r>
            <a:endParaRPr/>
          </a:p>
          <a:p>
            <a:pPr indent="-298450" lvl="2" marL="1371600" rtl="0" algn="l">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f07f23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f07f23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add a new label, change the image, do something to change the pod template in some way</a:t>
            </a:r>
            <a:endParaRPr/>
          </a:p>
          <a:p>
            <a:pPr indent="-298450" lvl="0" marL="457200" rtl="0" algn="l">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 name="Google Shape;10;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 name="Google Shape;11;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 name="Google Shape;12;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 name="Google Shape;15;p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 name="Google Shape;16;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1" name="Google Shape;21;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2" name="Google Shape;22;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8" name="Google Shape;28;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9" name="Google Shape;29;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p:cSld name="TITLE_ONLY_1">
    <p:spTree>
      <p:nvGrpSpPr>
        <p:cNvPr id="3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3" name="Google Shape;33;p6"/>
          <p:cNvCxnSpPr/>
          <p:nvPr/>
        </p:nvCxnSpPr>
        <p:spPr>
          <a:xfrm>
            <a:off x="0" y="768046"/>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4" name="Google Shape;34;p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SzPts val="3000"/>
              <a:buChar char="●"/>
              <a:defRPr sz="1800">
                <a:solidFill>
                  <a:schemeClr val="dk2"/>
                </a:solidFill>
              </a:defRPr>
            </a:lvl1pPr>
            <a:lvl2pPr indent="-381000" lvl="1" marL="914400" rtl="0">
              <a:spcBef>
                <a:spcPts val="0"/>
              </a:spcBef>
              <a:spcAft>
                <a:spcPts val="0"/>
              </a:spcAft>
              <a:buSzPts val="2400"/>
              <a:buChar char="○"/>
              <a:defRPr sz="1800">
                <a:solidFill>
                  <a:schemeClr val="dk2"/>
                </a:solidFill>
              </a:defRPr>
            </a:lvl2pPr>
            <a:lvl3pPr indent="-381000" lvl="2" marL="1371600" rtl="0">
              <a:spcBef>
                <a:spcPts val="0"/>
              </a:spcBef>
              <a:spcAft>
                <a:spcPts val="0"/>
              </a:spcAft>
              <a:buSzPts val="24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SzPts val="1800"/>
              <a:buChar char="○"/>
              <a:defRPr sz="1800">
                <a:solidFill>
                  <a:schemeClr val="dk2"/>
                </a:solidFill>
              </a:defRPr>
            </a:lvl5pPr>
            <a:lvl6pPr indent="-342900" lvl="5" marL="2743200" rtl="0">
              <a:spcBef>
                <a:spcPts val="0"/>
              </a:spcBef>
              <a:spcAft>
                <a:spcPts val="0"/>
              </a:spcAft>
              <a:buSzPts val="1800"/>
              <a:buChar char="■"/>
              <a:defRPr sz="1800">
                <a:solidFill>
                  <a:schemeClr val="dk2"/>
                </a:solidFill>
              </a:defRPr>
            </a:lvl6pPr>
            <a:lvl7pPr indent="-342900" lvl="6" marL="3200400" rtl="0">
              <a:spcBef>
                <a:spcPts val="0"/>
              </a:spcBef>
              <a:spcAft>
                <a:spcPts val="0"/>
              </a:spcAft>
              <a:buSzPts val="1800"/>
              <a:buChar char="●"/>
              <a:defRPr sz="1800">
                <a:solidFill>
                  <a:schemeClr val="dk2"/>
                </a:solidFill>
              </a:defRPr>
            </a:lvl7pPr>
            <a:lvl8pPr indent="-342900" lvl="7" marL="3657600" rtl="0">
              <a:spcBef>
                <a:spcPts val="0"/>
              </a:spcBef>
              <a:spcAft>
                <a:spcPts val="0"/>
              </a:spcAft>
              <a:buSzPts val="1800"/>
              <a:buChar char="○"/>
              <a:defRPr sz="1800">
                <a:solidFill>
                  <a:schemeClr val="dk2"/>
                </a:solidFill>
              </a:defRPr>
            </a:lvl8pPr>
            <a:lvl9pPr indent="-342900" lvl="8" marL="4114800" rtl="0">
              <a:spcBef>
                <a:spcPts val="0"/>
              </a:spcBef>
              <a:spcAft>
                <a:spcPts val="0"/>
              </a:spcAft>
              <a:buSzPts val="1800"/>
              <a:buChar char="■"/>
              <a:defRPr sz="1800">
                <a:solidFill>
                  <a:schemeClr val="dk2"/>
                </a:solidFill>
              </a:defRPr>
            </a:lvl9pPr>
          </a:lstStyle>
          <a:p/>
        </p:txBody>
      </p:sp>
      <p:pic>
        <p:nvPicPr>
          <p:cNvPr id="35" name="Google Shape;35;p6"/>
          <p:cNvPicPr preferRelativeResize="0"/>
          <p:nvPr/>
        </p:nvPicPr>
        <p:blipFill rotWithShape="1">
          <a:blip r:embed="rId2">
            <a:alphaModFix amt="5000"/>
          </a:blip>
          <a:srcRect b="25395" l="0" r="21519" t="24898"/>
          <a:stretch/>
        </p:blipFill>
        <p:spPr>
          <a:xfrm>
            <a:off x="2256325" y="759075"/>
            <a:ext cx="6887677" cy="4362450"/>
          </a:xfrm>
          <a:prstGeom prst="rect">
            <a:avLst/>
          </a:prstGeom>
          <a:noFill/>
          <a:ln>
            <a:noFill/>
          </a:ln>
        </p:spPr>
      </p:pic>
      <p:sp>
        <p:nvSpPr>
          <p:cNvPr id="36" name="Google Shape;36;p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39" name="Google Shape;39;p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0" name="Google Shape;40;p7"/>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pic>
        <p:nvPicPr>
          <p:cNvPr id="41" name="Google Shape;41;p7"/>
          <p:cNvPicPr preferRelativeResize="0"/>
          <p:nvPr/>
        </p:nvPicPr>
        <p:blipFill rotWithShape="1">
          <a:blip r:embed="rId2">
            <a:alphaModFix amt="5000"/>
          </a:blip>
          <a:srcRect b="25395" l="0" r="21519" t="24898"/>
          <a:stretch/>
        </p:blipFill>
        <p:spPr>
          <a:xfrm>
            <a:off x="2260600" y="0"/>
            <a:ext cx="6887677" cy="4362450"/>
          </a:xfrm>
          <a:prstGeom prst="rect">
            <a:avLst/>
          </a:prstGeom>
          <a:noFill/>
          <a:ln>
            <a:noFill/>
          </a:ln>
        </p:spPr>
      </p:pic>
      <p:sp>
        <p:nvSpPr>
          <p:cNvPr id="42" name="Google Shape;42;p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blue-k8s" type="blank">
  <p:cSld name="BLANK">
    <p:bg>
      <p:bgPr>
        <a:solidFill>
          <a:schemeClr val="dk2"/>
        </a:solidFill>
      </p:bgPr>
    </p:bg>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b="20693" l="0" r="0" t="20699"/>
          <a:stretch/>
        </p:blipFill>
        <p:spPr>
          <a:xfrm>
            <a:off x="183925" y="1"/>
            <a:ext cx="8776151" cy="5143498"/>
          </a:xfrm>
          <a:prstGeom prst="rect">
            <a:avLst/>
          </a:prstGeom>
          <a:noFill/>
          <a:ln>
            <a:noFill/>
          </a:ln>
        </p:spPr>
      </p:pic>
      <p:sp>
        <p:nvSpPr>
          <p:cNvPr id="45" name="Google Shape;45;p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White">
  <p:cSld name="CUSTOM">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5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5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70.png"/><Relationship Id="rId4" Type="http://schemas.openxmlformats.org/officeDocument/2006/relationships/image" Target="../media/image6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hyperlink" Target="https://slack.k8s.io" TargetMode="External"/><Relationship Id="rId4" Type="http://schemas.openxmlformats.org/officeDocument/2006/relationships/hyperlink" Target="https://slack.cncf.io" TargetMode="External"/><Relationship Id="rId5" Type="http://schemas.openxmlformats.org/officeDocument/2006/relationships/image" Target="../media/image64.png"/><Relationship Id="rId6" Type="http://schemas.openxmlformats.org/officeDocument/2006/relationships/image" Target="../media/image6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hyperlink" Target="https://discuss.kubernetes.io" TargetMode="External"/><Relationship Id="rId4" Type="http://schemas.openxmlformats.org/officeDocument/2006/relationships/hyperlink" Target="https://reddit.com/r/kubernetes" TargetMode="External"/><Relationship Id="rId5" Type="http://schemas.openxmlformats.org/officeDocument/2006/relationships/hyperlink" Target="https://stackoverflow.com/questions/tagged/kubernetes" TargetMode="External"/><Relationship Id="rId6" Type="http://schemas.openxmlformats.org/officeDocument/2006/relationships/image" Target="../media/image60.png"/><Relationship Id="rId7"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www.meetup.com/topics/kubernetes/" TargetMode="External"/><Relationship Id="rId4" Type="http://schemas.openxmlformats.org/officeDocument/2006/relationships/hyperlink" Target="https://meetups.cncf.io" TargetMode="External"/><Relationship Id="rId5" Type="http://schemas.openxmlformats.org/officeDocument/2006/relationships/image" Target="../media/image64.png"/><Relationship Id="rId6" Type="http://schemas.openxmlformats.org/officeDocument/2006/relationships/image" Target="../media/image6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6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69.png"/><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hyperlink" Target="https://github.com/kubernetes/community/blob/master/sig-list.md" TargetMode="External"/><Relationship Id="rId4"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 Id="rId3" Type="http://schemas.openxmlformats.org/officeDocument/2006/relationships/hyperlink" Target="https://github.com/kubernetes/community/blob/master/sig-list.md" TargetMode="External"/><Relationship Id="rId4" Type="http://schemas.openxmlformats.org/officeDocument/2006/relationships/image" Target="../media/image63.png"/></Relationships>
</file>

<file path=ppt/slides/_rels/slide181.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hyperlink" Target="https://www.edx.org/" TargetMode="External"/><Relationship Id="rId4" Type="http://schemas.openxmlformats.org/officeDocument/2006/relationships/hyperlink" Target="https://www.katacoda.com/courses/kubernetes" TargetMode="External"/><Relationship Id="rId9" Type="http://schemas.openxmlformats.org/officeDocument/2006/relationships/hyperlink" Target="https://ramitsurana.gitbooks.io/awesome-kubernetes/content/"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www.youtube.com/c/KubernetesCommunity" TargetMode="External"/><Relationship Id="rId7" Type="http://schemas.openxmlformats.org/officeDocument/2006/relationships/hyperlink" Target="https://www.youtube.com/c/cloudnativefdn" TargetMode="External"/><Relationship Id="rId8" Type="http://schemas.openxmlformats.org/officeDocument/2006/relationships/hyperlink" Target="https://www.cncf.io/certification/exper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ubernetes/minikube" TargetMode="External"/><Relationship Id="rId4" Type="http://schemas.openxmlformats.org/officeDocument/2006/relationships/hyperlink" Target="https://www.virtualbox.org/wiki/Downloads"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github.com/mrbobbytables/k8s-intro-tutorials" TargetMode="External"/><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raft.github.io/" TargetMode="External"/><Relationship Id="rId4" Type="http://schemas.openxmlformats.org/officeDocument/2006/relationships/image" Target="../media/image37.png"/><Relationship Id="rId5" Type="http://schemas.openxmlformats.org/officeDocument/2006/relationships/hyperlink" Target="https://coreos.com/etc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oo.gl/1HV3Tu" TargetMode="Externa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kubernetes/kubernetes/blob/master/cmd/kube-controller-manager/app/controllermanager.go#L34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7.png"/><Relationship Id="rId13" Type="http://schemas.openxmlformats.org/officeDocument/2006/relationships/image" Target="../media/image33.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42.png"/><Relationship Id="rId7" Type="http://schemas.openxmlformats.org/officeDocument/2006/relationships/image" Target="../media/image26.png"/><Relationship Id="rId8"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rkillen@umich.edu" TargetMode="External"/><Relationship Id="rId4" Type="http://schemas.openxmlformats.org/officeDocument/2006/relationships/hyperlink" Target="https://github.com/mrbobbytables" TargetMode="External"/><Relationship Id="rId5" Type="http://schemas.openxmlformats.org/officeDocument/2006/relationships/hyperlink" Target="https://twitter.com/mrbobbytables" TargetMode="External"/><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jpg"/><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mailto:jeef111x@gmail.com" TargetMode="External"/><Relationship Id="rId4" Type="http://schemas.openxmlformats.org/officeDocument/2006/relationships/hyperlink" Target="https://github.com/jeefy" TargetMode="External"/><Relationship Id="rId5" Type="http://schemas.openxmlformats.org/officeDocument/2006/relationships/hyperlink" Target="https://twitter.com/jeefy" TargetMode="External"/><Relationship Id="rId6" Type="http://schemas.openxmlformats.org/officeDocument/2006/relationships/image" Target="../media/image9.jpg"/><Relationship Id="rId7"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kubernetes.io/docs/concepts/overview/working-with-objects/labels/#syntax-and-character-set" TargetMode="Externa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karenswhimsy.com/ancient-greek-ships.s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0"/>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55" name="Google Shape;55;p10"/>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do?</a:t>
            </a:r>
            <a:endParaRPr/>
          </a:p>
        </p:txBody>
      </p:sp>
      <p:sp>
        <p:nvSpPr>
          <p:cNvPr id="126" name="Google Shape;126;p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Known as the </a:t>
            </a:r>
            <a:r>
              <a:rPr b="1" lang="en" sz="2400"/>
              <a:t>linux kernel of distributed systems</a:t>
            </a:r>
            <a:r>
              <a:rPr lang="en" sz="2400"/>
              <a:t>.</a:t>
            </a:r>
            <a:endParaRPr sz="2400"/>
          </a:p>
          <a:p>
            <a:pPr indent="-381000" lvl="0" marL="457200" rtl="0" algn="l">
              <a:spcBef>
                <a:spcPts val="1000"/>
              </a:spcBef>
              <a:spcAft>
                <a:spcPts val="0"/>
              </a:spcAft>
              <a:buSzPts val="2400"/>
              <a:buChar char="●"/>
            </a:pPr>
            <a:r>
              <a:rPr b="1" lang="en" sz="2400"/>
              <a:t>Abstracts away the underlying hardware</a:t>
            </a:r>
            <a:r>
              <a:rPr lang="en" sz="2400"/>
              <a:t> of the nodes and provides a uniform interface for workloads to be both deployed and consume the shared pool of resources.</a:t>
            </a:r>
            <a:endParaRPr sz="2400"/>
          </a:p>
          <a:p>
            <a:pPr indent="-381000" lvl="0" marL="457200" rtl="0" algn="l">
              <a:spcBef>
                <a:spcPts val="1000"/>
              </a:spcBef>
              <a:spcAft>
                <a:spcPts val="1000"/>
              </a:spcAft>
              <a:buSzPts val="2400"/>
              <a:buChar char="●"/>
            </a:pPr>
            <a:r>
              <a:rPr lang="en" sz="2400"/>
              <a:t>Works as an engine for resolving state by converging actual and the </a:t>
            </a:r>
            <a:r>
              <a:rPr b="1" lang="en" sz="2400"/>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61" name="Google Shape;761;p109"/>
          <p:cNvSpPr txBox="1"/>
          <p:nvPr>
            <p:ph idx="4294967295" type="body"/>
          </p:nvPr>
        </p:nvSpPr>
        <p:spPr>
          <a:xfrm>
            <a:off x="457200" y="3395925"/>
            <a:ext cx="3904200" cy="555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1         1         1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a:t>
            </a:r>
            <a:r>
              <a:rPr lang="en" sz="800">
                <a:solidFill>
                  <a:srgbClr val="783F04"/>
                </a:solidFill>
                <a:latin typeface="Roboto Mono"/>
                <a:ea typeface="Roboto Mono"/>
                <a:cs typeface="Roboto Mono"/>
                <a:sym typeface="Roboto Mono"/>
              </a:rPr>
              <a:t>2</a:t>
            </a:r>
            <a:r>
              <a:rPr lang="en" sz="800">
                <a:solidFill>
                  <a:srgbClr val="783F04"/>
                </a:solidFill>
                <a:latin typeface="Roboto Mono"/>
                <a:ea typeface="Roboto Mono"/>
                <a:cs typeface="Roboto Mono"/>
                <a:sym typeface="Roboto Mono"/>
              </a:rPr>
              <a:t>         3         3         5h</a:t>
            </a:r>
            <a:endParaRPr sz="800">
              <a:solidFill>
                <a:srgbClr val="783F04"/>
              </a:solidFill>
              <a:latin typeface="Roboto Mono"/>
              <a:ea typeface="Roboto Mono"/>
              <a:cs typeface="Roboto Mono"/>
              <a:sym typeface="Roboto Mono"/>
            </a:endParaRPr>
          </a:p>
        </p:txBody>
      </p:sp>
      <p:sp>
        <p:nvSpPr>
          <p:cNvPr id="762" name="Google Shape;762;p109"/>
          <p:cNvSpPr txBox="1"/>
          <p:nvPr>
            <p:ph idx="4294967295" type="body"/>
          </p:nvPr>
        </p:nvSpPr>
        <p:spPr>
          <a:xfrm>
            <a:off x="457200" y="4096825"/>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800">
                <a:solidFill>
                  <a:srgbClr val="783F04"/>
                </a:solidFill>
                <a:latin typeface="Roboto Mono"/>
                <a:ea typeface="Roboto Mono"/>
                <a:cs typeface="Roboto Mono"/>
                <a:sym typeface="Roboto Mono"/>
              </a:rPr>
              <a:t>mydep-54f7ff7d6d-9gvll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New </a:t>
            </a:r>
            <a:r>
              <a:rPr b="1" lang="en" sz="1800">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indent="0" lvl="0" marL="0" rtl="0" algn="l">
              <a:spcBef>
                <a:spcPts val="0"/>
              </a:spcBef>
              <a:spcAft>
                <a:spcPts val="0"/>
              </a:spcAft>
              <a:buNone/>
            </a:pPr>
            <a:r>
              <a:t/>
            </a:r>
            <a:endParaRPr/>
          </a:p>
        </p:txBody>
      </p:sp>
      <p:sp>
        <p:nvSpPr>
          <p:cNvPr id="771" name="Google Shape;771;p110"/>
          <p:cNvSpPr txBox="1"/>
          <p:nvPr>
            <p:ph idx="4294967295" type="body"/>
          </p:nvPr>
        </p:nvSpPr>
        <p:spPr>
          <a:xfrm>
            <a:off x="457200" y="4096800"/>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p:nvPr>
            <p:ph idx="4294967295" type="body"/>
          </p:nvPr>
        </p:nvSpPr>
        <p:spPr>
          <a:xfrm>
            <a:off x="457200" y="3397575"/>
            <a:ext cx="3904200" cy="55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2         2         2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80" name="Google Shape;780;p111"/>
          <p:cNvSpPr txBox="1"/>
          <p:nvPr>
            <p:ph idx="4294967295" type="body"/>
          </p:nvPr>
        </p:nvSpPr>
        <p:spPr>
          <a:xfrm>
            <a:off x="457200" y="3398550"/>
            <a:ext cx="3904200" cy="556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p:nvPr>
            <p:ph idx="4294967295" type="body"/>
          </p:nvPr>
        </p:nvSpPr>
        <p:spPr>
          <a:xfrm>
            <a:off x="457200" y="4103900"/>
            <a:ext cx="3904200" cy="799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7s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90" name="Google Shape;790;p112"/>
          <p:cNvSpPr txBox="1"/>
          <p:nvPr>
            <p:ph idx="4294967295" type="body"/>
          </p:nvPr>
        </p:nvSpPr>
        <p:spPr>
          <a:xfrm>
            <a:off x="457200" y="3399250"/>
            <a:ext cx="3904200" cy="556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mydep-54f7ff7d6d            3         3         3         13s</a:t>
            </a:r>
            <a:br>
              <a:rPr b="1" lang="en" sz="800">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p:nvPr>
            <p:ph idx="4294967295" type="body"/>
          </p:nvPr>
        </p:nvSpPr>
        <p:spPr>
          <a:xfrm>
            <a:off x="457200" y="410470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5s</a:t>
            </a:r>
            <a:endParaRPr b="1" sz="800">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800" name="Google Shape;800;p113"/>
          <p:cNvSpPr txBox="1"/>
          <p:nvPr>
            <p:ph idx="4294967295" type="body"/>
          </p:nvPr>
        </p:nvSpPr>
        <p:spPr>
          <a:xfrm>
            <a:off x="457200" y="3398075"/>
            <a:ext cx="3904200" cy="5574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p:nvPr>
            <p:ph idx="4294967295" type="body"/>
          </p:nvPr>
        </p:nvSpPr>
        <p:spPr>
          <a:xfrm>
            <a:off x="457200" y="410355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7s</a:t>
            </a:r>
            <a:endParaRPr b="1" sz="800">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0" name="Google Shape;810;p1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Ensure that all nodes matching certain criteria will run an instance of the supplied Pod.</a:t>
            </a:r>
            <a:endParaRPr sz="2400"/>
          </a:p>
          <a:p>
            <a:pPr indent="-381000" lvl="0" marL="457200" rtl="0" algn="l">
              <a:spcBef>
                <a:spcPts val="1000"/>
              </a:spcBef>
              <a:spcAft>
                <a:spcPts val="0"/>
              </a:spcAft>
              <a:buSzPts val="2400"/>
              <a:buChar char="●"/>
            </a:pPr>
            <a:r>
              <a:rPr lang="en" sz="2400"/>
              <a:t>They </a:t>
            </a:r>
            <a:r>
              <a:rPr b="1" lang="en" sz="2400"/>
              <a:t>bypass</a:t>
            </a:r>
            <a:r>
              <a:rPr lang="en" sz="2400"/>
              <a:t> default scheduling mechanisms.</a:t>
            </a:r>
            <a:endParaRPr sz="2400"/>
          </a:p>
          <a:p>
            <a:pPr indent="-381000" lvl="0" marL="457200" rtl="0" algn="l">
              <a:spcBef>
                <a:spcPts val="1000"/>
              </a:spcBef>
              <a:spcAft>
                <a:spcPts val="0"/>
              </a:spcAft>
              <a:buSzPts val="2400"/>
              <a:buChar char="●"/>
            </a:pPr>
            <a:r>
              <a:rPr lang="en" sz="2400"/>
              <a:t>A</a:t>
            </a:r>
            <a:r>
              <a:rPr lang="en" sz="2400"/>
              <a:t>re ideal for cluster wide services such as log forwarding, or health monitoring.</a:t>
            </a:r>
            <a:endParaRPr sz="2400"/>
          </a:p>
          <a:p>
            <a:pPr indent="-381000" lvl="0" marL="457200" rtl="0" algn="l">
              <a:spcBef>
                <a:spcPts val="1000"/>
              </a:spcBef>
              <a:spcAft>
                <a:spcPts val="0"/>
              </a:spcAft>
              <a:buSzPts val="2400"/>
              <a:buChar char="●"/>
            </a:pPr>
            <a:r>
              <a:rPr lang="en" sz="2400"/>
              <a:t>R</a:t>
            </a:r>
            <a:r>
              <a:rPr lang="en" sz="2400"/>
              <a:t>evisions are managed via a </a:t>
            </a:r>
            <a:r>
              <a:rPr b="1" lang="en" sz="2400"/>
              <a:t>controller-revision-hash </a:t>
            </a:r>
            <a:r>
              <a:rPr lang="en" sz="2400"/>
              <a:t>label.</a:t>
            </a:r>
            <a:endParaRPr sz="2400"/>
          </a:p>
          <a:p>
            <a:pPr indent="0" lvl="0" marL="0" rtl="0" algn="l">
              <a:spcBef>
                <a:spcPts val="1000"/>
              </a:spcBef>
              <a:spcAft>
                <a:spcPts val="0"/>
              </a:spcAft>
              <a:buNone/>
            </a:pPr>
            <a:r>
              <a:t/>
            </a: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7" name="Google Shape;817;p115"/>
          <p:cNvSpPr txBox="1"/>
          <p:nvPr>
            <p:ph idx="1" type="body"/>
          </p:nvPr>
        </p:nvSpPr>
        <p:spPr>
          <a:xfrm>
            <a:off x="457200" y="1200150"/>
            <a:ext cx="54351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24" name="Google Shape;824;p116"/>
          <p:cNvSpPr txBox="1"/>
          <p:nvPr>
            <p:ph idx="1" type="body"/>
          </p:nvPr>
        </p:nvSpPr>
        <p:spPr>
          <a:xfrm>
            <a:off x="457200" y="1200150"/>
            <a:ext cx="5545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nodeSelector: </a:t>
            </a:r>
            <a:r>
              <a:rPr lang="en" sz="1800"/>
              <a:t>The primary selector used to target nodes.</a:t>
            </a:r>
            <a:endParaRPr sz="1800"/>
          </a:p>
          <a:p>
            <a:pPr indent="-342900" lvl="0" marL="457200" rtl="0" algn="l">
              <a:spcBef>
                <a:spcPts val="1000"/>
              </a:spcBef>
              <a:spcAft>
                <a:spcPts val="0"/>
              </a:spcAft>
              <a:buSzPts val="1800"/>
              <a:buChar char="●"/>
            </a:pPr>
            <a:r>
              <a:rPr b="1" lang="en" sz="1800"/>
              <a:t>Default Host Labels:</a:t>
            </a:r>
            <a:endParaRPr b="1" sz="1800"/>
          </a:p>
          <a:p>
            <a:pPr indent="-342900" lvl="1" marL="914400" rtl="0" algn="l">
              <a:spcBef>
                <a:spcPts val="1000"/>
              </a:spcBef>
              <a:spcAft>
                <a:spcPts val="0"/>
              </a:spcAft>
              <a:buSzPts val="1800"/>
              <a:buChar char="○"/>
            </a:pPr>
            <a:r>
              <a:rPr lang="en" sz="1600"/>
              <a:t>kubernetes.io/hostname</a:t>
            </a:r>
            <a:endParaRPr sz="1600"/>
          </a:p>
          <a:p>
            <a:pPr indent="-342900" lvl="1" marL="914400" rtl="0" algn="l">
              <a:spcBef>
                <a:spcPts val="0"/>
              </a:spcBef>
              <a:spcAft>
                <a:spcPts val="0"/>
              </a:spcAft>
              <a:buSzPts val="1800"/>
              <a:buChar char="○"/>
            </a:pPr>
            <a:r>
              <a:rPr lang="en" sz="1600"/>
              <a:t>beta.kubernetes.io/os</a:t>
            </a:r>
            <a:endParaRPr sz="1600"/>
          </a:p>
          <a:p>
            <a:pPr indent="-342900" lvl="1" marL="914400" rtl="0" algn="l">
              <a:spcBef>
                <a:spcPts val="0"/>
              </a:spcBef>
              <a:spcAft>
                <a:spcPts val="0"/>
              </a:spcAft>
              <a:buSzPts val="1800"/>
              <a:buChar char="○"/>
            </a:pPr>
            <a:r>
              <a:rPr lang="en" sz="1600"/>
              <a:t>beta.kubernetes.io/arch</a:t>
            </a:r>
            <a:endParaRPr sz="1600"/>
          </a:p>
          <a:p>
            <a:pPr indent="-342900" lvl="0" marL="457200" rtl="0" algn="l">
              <a:spcBef>
                <a:spcPts val="1000"/>
              </a:spcBef>
              <a:spcAft>
                <a:spcPts val="0"/>
              </a:spcAft>
              <a:buSzPts val="1800"/>
              <a:buChar char="●"/>
            </a:pPr>
            <a:r>
              <a:rPr b="1" lang="en" sz="1800"/>
              <a:t>Cloud Host Labels:</a:t>
            </a:r>
            <a:endParaRPr b="1" sz="1800"/>
          </a:p>
          <a:p>
            <a:pPr indent="-342900" lvl="1" marL="914400" rtl="0" algn="l">
              <a:spcBef>
                <a:spcPts val="1000"/>
              </a:spcBef>
              <a:spcAft>
                <a:spcPts val="0"/>
              </a:spcAft>
              <a:buSzPts val="1800"/>
              <a:buChar char="○"/>
            </a:pPr>
            <a:r>
              <a:rPr lang="en" sz="1600"/>
              <a:t>failure-domain.beta.kubernetes.io/zone</a:t>
            </a:r>
            <a:endParaRPr sz="1600"/>
          </a:p>
          <a:p>
            <a:pPr indent="-342900" lvl="1" marL="914400" rtl="0" algn="l">
              <a:spcBef>
                <a:spcPts val="0"/>
              </a:spcBef>
              <a:spcAft>
                <a:spcPts val="0"/>
              </a:spcAft>
              <a:buSzPts val="1800"/>
              <a:buChar char="○"/>
            </a:pPr>
            <a:r>
              <a:rPr lang="en" sz="1600"/>
              <a:t>failure-domain.beta.kubernetes.io/region</a:t>
            </a:r>
            <a:endParaRPr sz="1600"/>
          </a:p>
          <a:p>
            <a:pPr indent="-342900" lvl="1" marL="914400" rtl="0" algn="l">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1" name="Google Shape;831;p117"/>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a:t>
            </a:r>
            <a:r>
              <a:rPr lang="en" sz="700">
                <a:solidFill>
                  <a:srgbClr val="783F04"/>
                </a:solidFill>
                <a:latin typeface="Roboto Mono"/>
                <a:ea typeface="Roboto Mono"/>
                <a:cs typeface="Roboto Mono"/>
                <a:sym typeface="Roboto Mono"/>
              </a:rPr>
              <a:t>nodeType</a:t>
            </a:r>
            <a:r>
              <a:rPr lang="en" sz="700">
                <a:solidFill>
                  <a:srgbClr val="783F04"/>
                </a:solidFill>
                <a:latin typeface="Roboto Mono"/>
                <a:ea typeface="Roboto Mono"/>
                <a:cs typeface="Roboto Mono"/>
                <a:sym typeface="Roboto Mono"/>
              </a:rPr>
              <a:t>=edge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a:t>
            </a:r>
            <a:r>
              <a:rPr lang="en" sz="700">
                <a:solidFill>
                  <a:srgbClr val="783F04"/>
                </a:solidFill>
                <a:latin typeface="Roboto Mono"/>
                <a:ea typeface="Roboto Mono"/>
                <a:cs typeface="Roboto Mono"/>
                <a:sym typeface="Roboto Mono"/>
              </a:rPr>
              <a:t>ds-example</a:t>
            </a:r>
            <a:r>
              <a:rPr lang="en" sz="700">
                <a:solidFill>
                  <a:srgbClr val="783F04"/>
                </a:solidFill>
                <a:latin typeface="Roboto Mono"/>
                <a:ea typeface="Roboto Mono"/>
                <a:cs typeface="Roboto Mono"/>
                <a:sym typeface="Roboto Mono"/>
              </a:rPr>
              <a:t>-x8kkz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32" name="Google Shape;832;p117"/>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a:t>
            </a:r>
            <a:r>
              <a:rPr lang="en" sz="1000">
                <a:solidFill>
                  <a:srgbClr val="783F04"/>
                </a:solidFill>
                <a:latin typeface="Roboto Mono"/>
                <a:ea typeface="Roboto Mono"/>
                <a:cs typeface="Roboto Mono"/>
                <a:sym typeface="Roboto Mono"/>
              </a:rPr>
              <a:t>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9" name="Google Shape;839;p118"/>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40" name="Google Shape;840;p118"/>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CC0000"/>
                </a:solidFill>
                <a:latin typeface="Roboto Mono"/>
                <a:ea typeface="Roboto Mono"/>
                <a:cs typeface="Roboto Mono"/>
                <a:sym typeface="Roboto Mono"/>
              </a:rPr>
              <a:t>      </a:t>
            </a:r>
            <a:r>
              <a:rPr b="1" lang="en" sz="900">
                <a:solidFill>
                  <a:srgbClr val="1155CC"/>
                </a:solidFill>
                <a:latin typeface="Roboto Mono"/>
                <a:ea typeface="Roboto Mono"/>
                <a:cs typeface="Roboto Mono"/>
                <a:sym typeface="Roboto Mono"/>
              </a:rPr>
              <a:t>nodeSelector:</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1155CC"/>
                </a:solidFill>
                <a:latin typeface="Roboto Mono"/>
                <a:ea typeface="Roboto Mono"/>
                <a:cs typeface="Roboto Mono"/>
                <a:sym typeface="Roboto Mono"/>
              </a:rPr>
              <a:t>        nodeType:</a:t>
            </a:r>
            <a:r>
              <a:rPr b="1" lang="en" sz="900">
                <a:solidFill>
                  <a:srgbClr val="CC0000"/>
                </a:solidFill>
                <a:latin typeface="Roboto Mono"/>
                <a:ea typeface="Roboto Mono"/>
                <a:cs typeface="Roboto Mono"/>
                <a:sym typeface="Roboto Mono"/>
              </a:rPr>
              <a:t> edge</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Decouples Infrastructure and Scaling</a:t>
            </a:r>
            <a:endParaRPr sz="3200"/>
          </a:p>
        </p:txBody>
      </p:sp>
      <p:sp>
        <p:nvSpPr>
          <p:cNvPr id="132" name="Google Shape;132;p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All services</a:t>
            </a:r>
            <a:r>
              <a:rPr lang="en"/>
              <a:t> within Kubernetes are natively Load Balanced.</a:t>
            </a:r>
            <a:endParaRPr/>
          </a:p>
          <a:p>
            <a:pPr indent="-419100" lvl="0" marL="457200" rtl="0" algn="l">
              <a:spcBef>
                <a:spcPts val="0"/>
              </a:spcBef>
              <a:spcAft>
                <a:spcPts val="0"/>
              </a:spcAft>
              <a:buSzPts val="3000"/>
              <a:buChar char="●"/>
            </a:pPr>
            <a:r>
              <a:rPr lang="en"/>
              <a:t>Can scale up and down dynamically.</a:t>
            </a:r>
            <a:endParaRPr/>
          </a:p>
          <a:p>
            <a:pPr indent="-419100" lvl="0" marL="457200" rtl="0" algn="l">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48" name="Google Shape;848;p1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Tailored to managing Pods that must persist or maintain state. </a:t>
            </a:r>
            <a:endParaRPr sz="2400"/>
          </a:p>
          <a:p>
            <a:pPr indent="-381000" lvl="0" marL="457200" rtl="0" algn="l">
              <a:spcBef>
                <a:spcPts val="1000"/>
              </a:spcBef>
              <a:spcAft>
                <a:spcPts val="0"/>
              </a:spcAft>
              <a:buSzPts val="2400"/>
              <a:buChar char="●"/>
            </a:pPr>
            <a:r>
              <a:rPr lang="en" sz="2400"/>
              <a:t>Pod identity including </a:t>
            </a:r>
            <a:r>
              <a:rPr b="1" lang="en" sz="2400"/>
              <a:t>hostname</a:t>
            </a:r>
            <a:r>
              <a:rPr lang="en" sz="2400"/>
              <a:t>, </a:t>
            </a:r>
            <a:r>
              <a:rPr b="1" lang="en" sz="2400"/>
              <a:t>network</a:t>
            </a:r>
            <a:r>
              <a:rPr lang="en" sz="2400"/>
              <a:t>, and </a:t>
            </a:r>
            <a:r>
              <a:rPr b="1" lang="en" sz="2400"/>
              <a:t>storage</a:t>
            </a:r>
            <a:r>
              <a:rPr lang="en" sz="2400"/>
              <a:t> </a:t>
            </a:r>
            <a:r>
              <a:rPr b="1" lang="en" sz="2400"/>
              <a:t>WILL</a:t>
            </a:r>
            <a:r>
              <a:rPr lang="en" sz="2400"/>
              <a:t> be persisted.</a:t>
            </a:r>
            <a:endParaRPr sz="2400"/>
          </a:p>
          <a:p>
            <a:pPr indent="-381000" lvl="0" marL="457200" rtl="0" algn="l">
              <a:spcBef>
                <a:spcPts val="1000"/>
              </a:spcBef>
              <a:spcAft>
                <a:spcPts val="1000"/>
              </a:spcAft>
              <a:buSzPts val="2400"/>
              <a:buChar char="●"/>
            </a:pPr>
            <a:r>
              <a:rPr lang="en" sz="2400"/>
              <a:t>Assigned a unique ordinal name following the convention of ‘</a:t>
            </a:r>
            <a:r>
              <a:rPr i="1" lang="en" sz="2400"/>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55" name="Google Shape;855;p1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Naming convention</a:t>
            </a:r>
            <a:r>
              <a:rPr lang="en" sz="2400"/>
              <a:t> is also used in Pod’s network Identity and Volumes. </a:t>
            </a:r>
            <a:endParaRPr sz="2400"/>
          </a:p>
          <a:p>
            <a:pPr indent="-381000" lvl="0" marL="457200" rtl="0" algn="l">
              <a:spcBef>
                <a:spcPts val="1000"/>
              </a:spcBef>
              <a:spcAft>
                <a:spcPts val="0"/>
              </a:spcAft>
              <a:buSzPts val="2400"/>
              <a:buChar char="●"/>
            </a:pPr>
            <a:r>
              <a:rPr lang="en" sz="2400"/>
              <a:t>Pod lifecycle will be ordered and follow consistent patterns. </a:t>
            </a:r>
            <a:endParaRPr sz="2400"/>
          </a:p>
          <a:p>
            <a:pPr indent="-381000" lvl="0" marL="457200" rtl="0" algn="l">
              <a:spcBef>
                <a:spcPts val="1000"/>
              </a:spcBef>
              <a:spcAft>
                <a:spcPts val="1000"/>
              </a:spcAft>
              <a:buSzPts val="2400"/>
              <a:buChar char="●"/>
            </a:pPr>
            <a:r>
              <a:rPr lang="en" sz="2400"/>
              <a:t>R</a:t>
            </a:r>
            <a:r>
              <a:rPr lang="en" sz="2400"/>
              <a:t>evisions are managed via a </a:t>
            </a:r>
            <a:r>
              <a:rPr b="1" lang="en" sz="2400"/>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2" name="Google Shape;862;p12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b="1" sz="1800">
              <a:solidFill>
                <a:srgbClr val="A64D79"/>
              </a:solidFill>
              <a:latin typeface="Roboto Mono"/>
              <a:ea typeface="Roboto Mono"/>
              <a:cs typeface="Roboto Mono"/>
              <a:sym typeface="Roboto Mono"/>
            </a:endParaRPr>
          </a:p>
          <a:p>
            <a:pPr indent="0" lvl="0" marL="0" rtl="0" algn="l">
              <a:spcBef>
                <a:spcPts val="0"/>
              </a:spcBef>
              <a:spcAft>
                <a:spcPts val="0"/>
              </a:spcAft>
              <a:buNone/>
            </a:pPr>
            <a:r>
              <a:t/>
            </a:r>
            <a:endParaRPr sz="1000"/>
          </a:p>
        </p:txBody>
      </p:sp>
      <p:sp>
        <p:nvSpPr>
          <p:cNvPr id="863" name="Google Shape;863;p12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indent="0" lvl="0" marL="0" rtl="0" algn="l">
              <a:spcBef>
                <a:spcPts val="0"/>
              </a:spcBef>
              <a:spcAft>
                <a:spcPts val="0"/>
              </a:spcAft>
              <a:buNone/>
            </a:pPr>
            <a:r>
              <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9" name="Google Shape;869;p122"/>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p:nvPr>
            <p:ph idx="1" type="body"/>
          </p:nvPr>
        </p:nvSpPr>
        <p:spPr>
          <a:xfrm>
            <a:off x="457200" y="1288125"/>
            <a:ext cx="499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b="1" lang="en" sz="1800">
                <a:solidFill>
                  <a:srgbClr val="000000"/>
                </a:solidFill>
              </a:rPr>
              <a:t>ClusterIP</a:t>
            </a:r>
            <a:r>
              <a:rPr lang="en" sz="1800">
                <a:solidFill>
                  <a:srgbClr val="000000"/>
                </a:solidFill>
              </a:rPr>
              <a:t>.</a:t>
            </a:r>
            <a:endParaRPr sz="1800">
              <a:solidFill>
                <a:srgbClr val="000000"/>
              </a:solidFill>
            </a:endParaRPr>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77" name="Google Shape;877;p123"/>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-0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-1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8" name="Google Shape;888;p124"/>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10.255.0.5</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a:t>
            </a:r>
            <a:r>
              <a:rPr b="1" lang="en" sz="800">
                <a:solidFill>
                  <a:srgbClr val="783F04"/>
                </a:solidFill>
                <a:latin typeface="Roboto Mono"/>
                <a:ea typeface="Roboto Mono"/>
                <a:cs typeface="Roboto Mono"/>
                <a:sym typeface="Roboto Mono"/>
              </a:rPr>
              <a:t>-1.</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
        <p:nvSpPr>
          <p:cNvPr id="893" name="Google Shape;893;p124"/>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4"/>
          <p:cNvSpPr/>
          <p:nvPr/>
        </p:nvSpPr>
        <p:spPr>
          <a:xfrm>
            <a:off x="3446575" y="2244025"/>
            <a:ext cx="2982900" cy="40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1" name="Google Shape;901;p125"/>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b="1" lang="en" sz="800">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5"/>
          <p:cNvSpPr/>
          <p:nvPr/>
        </p:nvSpPr>
        <p:spPr>
          <a:xfrm>
            <a:off x="3446575" y="350895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5"/>
          <p:cNvSpPr/>
          <p:nvPr/>
        </p:nvSpPr>
        <p:spPr>
          <a:xfrm>
            <a:off x="3446575" y="459860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14" name="Google Shape;914;p126"/>
          <p:cNvSpPr txBox="1"/>
          <p:nvPr>
            <p:ph idx="1" type="body"/>
          </p:nvPr>
        </p:nvSpPr>
        <p:spPr>
          <a:xfrm>
            <a:off x="457200" y="1288125"/>
            <a:ext cx="538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
        <p:nvSpPr>
          <p:cNvPr id="915" name="Google Shape;915;p126"/>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21" name="Google Shape;921;p127"/>
          <p:cNvSpPr txBox="1"/>
          <p:nvPr>
            <p:ph idx="1" type="body"/>
          </p:nvPr>
        </p:nvSpPr>
        <p:spPr>
          <a:xfrm>
            <a:off x="4542200" y="1288125"/>
            <a:ext cx="414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p:nvPr>
            <p:ph idx="1" type="body"/>
          </p:nvPr>
        </p:nvSpPr>
        <p:spPr>
          <a:xfrm>
            <a:off x="457200" y="1288125"/>
            <a:ext cx="39831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VolumeClaimTemplate</a:t>
            </a:r>
            <a:endParaRPr/>
          </a:p>
        </p:txBody>
      </p:sp>
      <p:sp>
        <p:nvSpPr>
          <p:cNvPr id="928" name="Google Shape;928;p128"/>
          <p:cNvSpPr txBox="1"/>
          <p:nvPr>
            <p:ph idx="4294967295" type="body"/>
          </p:nvPr>
        </p:nvSpPr>
        <p:spPr>
          <a:xfrm>
            <a:off x="424700" y="1834950"/>
            <a:ext cx="3472500" cy="1743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-0   Bound     pvc-d2f11e3b-18d0-11e8-ba4f-080027a3682b   1Gi        RWO            standard       4h</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F6B26B"/>
                </a:solidFill>
                <a:latin typeface="Roboto Mono"/>
                <a:ea typeface="Roboto Mono"/>
                <a:cs typeface="Roboto Mono"/>
                <a:sym typeface="Roboto Mono"/>
              </a:rPr>
              <a:t>&lt;Volume Name&gt;</a:t>
            </a:r>
            <a:r>
              <a:rPr b="1" lang="en" sz="1800">
                <a:latin typeface="Roboto Mono"/>
                <a:ea typeface="Roboto Mono"/>
                <a:cs typeface="Roboto Mono"/>
                <a:sym typeface="Roboto Mono"/>
              </a:rPr>
              <a:t>-</a:t>
            </a:r>
            <a:r>
              <a:rPr b="1" lang="en" sz="1800">
                <a:solidFill>
                  <a:srgbClr val="CC4125"/>
                </a:solidFill>
                <a:latin typeface="Roboto Mono"/>
                <a:ea typeface="Roboto Mono"/>
                <a:cs typeface="Roboto Mono"/>
                <a:sym typeface="Roboto Mono"/>
              </a:rPr>
              <a:t>&lt;StatefulSet Name&gt;-&lt;ordinal&gt;</a:t>
            </a:r>
            <a:endParaRPr b="1" sz="1800"/>
          </a:p>
        </p:txBody>
      </p:sp>
      <p:sp>
        <p:nvSpPr>
          <p:cNvPr id="931" name="Google Shape;931;p128"/>
          <p:cNvSpPr txBox="1"/>
          <p:nvPr/>
        </p:nvSpPr>
        <p:spPr>
          <a:xfrm>
            <a:off x="4056275" y="1834950"/>
            <a:ext cx="4598100" cy="15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Persistent Volumes associated with a StatefulSet will </a:t>
            </a:r>
            <a:r>
              <a:rPr b="1" lang="en" sz="1800"/>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 Healing</a:t>
            </a:r>
            <a:endParaRPr/>
          </a:p>
        </p:txBody>
      </p:sp>
      <p:sp>
        <p:nvSpPr>
          <p:cNvPr id="138" name="Google Shape;138;p2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Kubernetes will </a:t>
            </a:r>
            <a:r>
              <a:rPr b="1" lang="en" sz="2400"/>
              <a:t>ALWAYS</a:t>
            </a:r>
            <a:r>
              <a:rPr lang="en" sz="2400"/>
              <a:t> try and steer the cluster to its desired state.</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b="1" lang="en" sz="2400"/>
              <a:t>Me:</a:t>
            </a:r>
            <a:r>
              <a:rPr lang="en" sz="2400"/>
              <a:t> “I want 3 healthy instances of redis to always be running.”</a:t>
            </a:r>
            <a:endParaRPr sz="2400"/>
          </a:p>
          <a:p>
            <a:pPr indent="-381000" lvl="0" marL="457200" rtl="0" algn="l">
              <a:spcBef>
                <a:spcPts val="0"/>
              </a:spcBef>
              <a:spcAft>
                <a:spcPts val="0"/>
              </a:spcAft>
              <a:buSzPts val="2400"/>
              <a:buChar char="●"/>
            </a:pPr>
            <a:r>
              <a:rPr b="1" lang="en" sz="2400"/>
              <a:t>Kubernetes:</a:t>
            </a:r>
            <a:r>
              <a:rPr lang="en" sz="2400"/>
              <a:t> “Okay, I’ll ensure there are always 3 instances up and running.”</a:t>
            </a:r>
            <a:endParaRPr sz="2400"/>
          </a:p>
          <a:p>
            <a:pPr indent="-381000" lvl="0" marL="457200" rtl="0" algn="l">
              <a:spcBef>
                <a:spcPts val="0"/>
              </a:spcBef>
              <a:spcAft>
                <a:spcPts val="0"/>
              </a:spcAft>
              <a:buSzPts val="2400"/>
              <a:buChar char="●"/>
            </a:pPr>
            <a:r>
              <a:rPr b="1" lang="en" sz="2400"/>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37" name="Google Shape;937;p1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Job controller ensures one or more pods are executed and successfully terminate.</a:t>
            </a:r>
            <a:endParaRPr sz="2400"/>
          </a:p>
          <a:p>
            <a:pPr indent="-381000" lvl="0" marL="457200" rtl="0" algn="l">
              <a:spcBef>
                <a:spcPts val="1000"/>
              </a:spcBef>
              <a:spcAft>
                <a:spcPts val="0"/>
              </a:spcAft>
              <a:buSzPts val="2400"/>
              <a:buChar char="●"/>
            </a:pPr>
            <a:r>
              <a:rPr lang="en" sz="2400"/>
              <a:t>Will continue to try and execute the job until it satisfies the completion and/or parallelism condition.</a:t>
            </a:r>
            <a:endParaRPr sz="2400"/>
          </a:p>
          <a:p>
            <a:pPr indent="-381000" lvl="0" marL="457200" rtl="0" algn="l">
              <a:spcBef>
                <a:spcPts val="1000"/>
              </a:spcBef>
              <a:spcAft>
                <a:spcPts val="0"/>
              </a:spcAft>
              <a:buSzPts val="2400"/>
              <a:buChar char="●"/>
            </a:pPr>
            <a:r>
              <a:rPr lang="en" sz="2400"/>
              <a:t>Pods are </a:t>
            </a:r>
            <a:r>
              <a:rPr b="1" lang="en" sz="2400"/>
              <a:t>NOT</a:t>
            </a:r>
            <a:r>
              <a:rPr lang="en" sz="2400"/>
              <a:t> cleaned up until the job itself is deleted.*</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44" name="Google Shape;944;p130"/>
          <p:cNvSpPr txBox="1"/>
          <p:nvPr>
            <p:ph idx="1" type="body"/>
          </p:nvPr>
        </p:nvSpPr>
        <p:spPr>
          <a:xfrm>
            <a:off x="457200" y="1200150"/>
            <a:ext cx="52032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b="1" lang="en" sz="1800"/>
              <a:t>failed</a:t>
            </a:r>
            <a:r>
              <a:rPr lang="en" sz="1800"/>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indent="-342900" lvl="0" marL="457200" rtl="0" algn="l">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p:nvPr>
            <p:ph idx="1" type="body"/>
          </p:nvPr>
        </p:nvSpPr>
        <p:spPr>
          <a:xfrm>
            <a:off x="5728175" y="1288050"/>
            <a:ext cx="29997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51" name="Google Shape;951;p131"/>
          <p:cNvSpPr txBox="1"/>
          <p:nvPr>
            <p:ph idx="1" type="body"/>
          </p:nvPr>
        </p:nvSpPr>
        <p:spPr>
          <a:xfrm>
            <a:off x="457200" y="1244100"/>
            <a:ext cx="3994500" cy="2602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1155CC"/>
              </a:solidFill>
              <a:latin typeface="Roboto Mono"/>
              <a:ea typeface="Roboto Mono"/>
              <a:cs typeface="Roboto Mono"/>
              <a:sym typeface="Roboto Mono"/>
            </a:endParaRPr>
          </a:p>
        </p:txBody>
      </p:sp>
      <p:sp>
        <p:nvSpPr>
          <p:cNvPr id="952" name="Google Shape;952;p131"/>
          <p:cNvSpPr txBox="1"/>
          <p:nvPr>
            <p:ph idx="1" type="body"/>
          </p:nvPr>
        </p:nvSpPr>
        <p:spPr>
          <a:xfrm>
            <a:off x="4692300" y="1244100"/>
            <a:ext cx="3994500" cy="3681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-v5fvq</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-hknns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-tphkm</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-dvxd2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53" name="Google Shape;953;p131"/>
          <p:cNvSpPr txBox="1"/>
          <p:nvPr>
            <p:ph idx="1" type="body"/>
          </p:nvPr>
        </p:nvSpPr>
        <p:spPr>
          <a:xfrm>
            <a:off x="457200" y="4000825"/>
            <a:ext cx="3994500" cy="924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-dvxd2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-hknns   0/1       Completed   0          52m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-tphkm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59" name="Google Shape;959;p13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 extension of the Job Controller, it provides a method of executing jobs on a cron-like schedule.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rPr lang="en" sz="3600"/>
              <a:t>CronJobs within Kubernetes</a:t>
            </a:r>
            <a:br>
              <a:rPr lang="en" sz="3600"/>
            </a:br>
            <a:r>
              <a:rPr lang="en" sz="3600"/>
              <a:t> use </a:t>
            </a:r>
            <a:r>
              <a:rPr b="1" lang="en" sz="3600"/>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a:t>
            </a:r>
            <a:r>
              <a:rPr lang="en"/>
              <a:t>Job</a:t>
            </a:r>
            <a:endParaRPr/>
          </a:p>
        </p:txBody>
      </p:sp>
      <p:sp>
        <p:nvSpPr>
          <p:cNvPr id="966" name="Google Shape;966;p133"/>
          <p:cNvSpPr txBox="1"/>
          <p:nvPr>
            <p:ph idx="1" type="body"/>
          </p:nvPr>
        </p:nvSpPr>
        <p:spPr>
          <a:xfrm>
            <a:off x="457200" y="1200150"/>
            <a:ext cx="4458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p:nvPr>
            <p:ph idx="1" type="body"/>
          </p:nvPr>
        </p:nvSpPr>
        <p:spPr>
          <a:xfrm>
            <a:off x="4915800" y="1244100"/>
            <a:ext cx="3771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a:t>
            </a:r>
            <a:r>
              <a:rPr lang="en" sz="1500">
                <a:solidFill>
                  <a:srgbClr val="38761D"/>
                </a:solidFill>
                <a:latin typeface="Roboto Mono"/>
                <a:ea typeface="Roboto Mono"/>
                <a:cs typeface="Roboto Mono"/>
                <a:sym typeface="Roboto Mono"/>
              </a:rPr>
              <a:t>&lt;pod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73" name="Google Shape;973;p134"/>
          <p:cNvSpPr txBox="1"/>
          <p:nvPr>
            <p:ph idx="1" type="body"/>
          </p:nvPr>
        </p:nvSpPr>
        <p:spPr>
          <a:xfrm>
            <a:off x="3945600" y="1244100"/>
            <a:ext cx="4741200" cy="3681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-1519052040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-1519051980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74" name="Google Shape;974;p134"/>
          <p:cNvSpPr txBox="1"/>
          <p:nvPr>
            <p:ph idx="1" type="body"/>
          </p:nvPr>
        </p:nvSpPr>
        <p:spPr>
          <a:xfrm>
            <a:off x="457200" y="1266000"/>
            <a:ext cx="3182400" cy="256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p:nvPr>
            <p:ph idx="1" type="body"/>
          </p:nvPr>
        </p:nvSpPr>
        <p:spPr>
          <a:xfrm>
            <a:off x="457200" y="4097100"/>
            <a:ext cx="3182400" cy="828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-1519053240   4         4            2m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-1519053300   4         4            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5"/>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1" name="Google Shape;981;p135"/>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987" name="Google Shape;987;p136"/>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a:t>
            </a:r>
            <a:endParaRPr/>
          </a:p>
        </p:txBody>
      </p:sp>
      <p:sp>
        <p:nvSpPr>
          <p:cNvPr id="988" name="Google Shape;988;p136"/>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Volumes</a:t>
            </a:r>
            <a:endParaRPr sz="2400"/>
          </a:p>
          <a:p>
            <a:pPr indent="-381000" lvl="0" marL="457200" rtl="0" algn="l">
              <a:spcBef>
                <a:spcPts val="0"/>
              </a:spcBef>
              <a:spcAft>
                <a:spcPts val="0"/>
              </a:spcAft>
              <a:buSzPts val="2400"/>
              <a:buChar char="●"/>
            </a:pPr>
            <a:r>
              <a:rPr lang="en" sz="2400"/>
              <a:t>Persistent Volumes</a:t>
            </a:r>
            <a:endParaRPr sz="2400"/>
          </a:p>
          <a:p>
            <a:pPr indent="-381000" lvl="0" marL="457200" rtl="0" algn="l">
              <a:spcBef>
                <a:spcPts val="0"/>
              </a:spcBef>
              <a:spcAft>
                <a:spcPts val="0"/>
              </a:spcAft>
              <a:buSzPts val="2400"/>
              <a:buChar char="●"/>
            </a:pPr>
            <a:r>
              <a:rPr lang="en" sz="2400"/>
              <a:t>Persistent Volume Claims</a:t>
            </a:r>
            <a:endParaRPr sz="2400"/>
          </a:p>
          <a:p>
            <a:pPr indent="-381000" lvl="0" marL="457200" rtl="0" algn="l">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994" name="Google Shape;994;p1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Pods by themselves are useful, but many workloads require exchanging data between containers, or persisting some form of data.</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For this we have </a:t>
            </a:r>
            <a:r>
              <a:rPr b="1" lang="en" sz="2400"/>
              <a:t>Volumes</a:t>
            </a:r>
            <a:r>
              <a:rPr lang="en" sz="2400"/>
              <a:t>, </a:t>
            </a:r>
            <a:r>
              <a:rPr b="1" lang="en" sz="2400"/>
              <a:t>PersistentVolumes</a:t>
            </a:r>
            <a:r>
              <a:rPr lang="en" sz="2400"/>
              <a:t>, </a:t>
            </a:r>
            <a:r>
              <a:rPr b="1" lang="en" sz="2400"/>
              <a:t>PersistentVolumeClaims</a:t>
            </a:r>
            <a:r>
              <a:rPr lang="en" sz="2400"/>
              <a:t>, and </a:t>
            </a:r>
            <a:r>
              <a:rPr b="1" lang="en" sz="2400"/>
              <a:t>StorageClasses</a:t>
            </a:r>
            <a:r>
              <a:rPr lang="en" sz="2400"/>
              <a:t>. </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00" name="Google Shape;1000;p1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Storage that is tied to the </a:t>
            </a:r>
            <a:r>
              <a:rPr b="1" lang="en" sz="2400"/>
              <a:t>Pod’s Lifecycle</a:t>
            </a:r>
            <a:r>
              <a:rPr lang="en" sz="2400"/>
              <a:t>.</a:t>
            </a:r>
            <a:endParaRPr sz="2400"/>
          </a:p>
          <a:p>
            <a:pPr indent="-381000" lvl="0" marL="457200" rtl="0" algn="l">
              <a:spcBef>
                <a:spcPts val="1000"/>
              </a:spcBef>
              <a:spcAft>
                <a:spcPts val="0"/>
              </a:spcAft>
              <a:buSzPts val="2400"/>
              <a:buChar char="●"/>
            </a:pPr>
            <a:r>
              <a:rPr lang="en" sz="2400"/>
              <a:t>A pod can have one or more types of volumes attached to it.</a:t>
            </a:r>
            <a:endParaRPr sz="2400"/>
          </a:p>
          <a:p>
            <a:pPr indent="-381000" lvl="0" marL="457200" rtl="0" algn="l">
              <a:spcBef>
                <a:spcPts val="1000"/>
              </a:spcBef>
              <a:spcAft>
                <a:spcPts val="0"/>
              </a:spcAft>
              <a:buSzPts val="2400"/>
              <a:buChar char="●"/>
            </a:pPr>
            <a:r>
              <a:rPr lang="en" sz="2400"/>
              <a:t>Can be consumed by any of the containers within the pod.</a:t>
            </a:r>
            <a:endParaRPr sz="2400"/>
          </a:p>
          <a:p>
            <a:pPr indent="-381000" lvl="0" marL="457200" rtl="0" algn="l">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can Kubernetes REALLY do?</a:t>
            </a:r>
            <a:endParaRPr sz="3500"/>
          </a:p>
        </p:txBody>
      </p:sp>
      <p:sp>
        <p:nvSpPr>
          <p:cNvPr id="144" name="Google Shape;144;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Autoscale Workloads</a:t>
            </a:r>
            <a:endParaRPr/>
          </a:p>
          <a:p>
            <a:pPr indent="-419100" lvl="0" marL="457200" rtl="0" algn="l">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indent="-419100" lvl="0" marL="457200" rtl="0" algn="l">
              <a:spcBef>
                <a:spcPts val="1000"/>
              </a:spcBef>
              <a:spcAft>
                <a:spcPts val="0"/>
              </a:spcAft>
              <a:buSzPts val="3000"/>
              <a:buChar char="●"/>
            </a:pPr>
            <a:r>
              <a:rPr lang="en"/>
              <a:t>Fire off jobs and scheduled cronjobs</a:t>
            </a:r>
            <a:endParaRPr/>
          </a:p>
          <a:p>
            <a:pPr indent="-419100" lvl="0" marL="457200" rtl="0" algn="l">
              <a:spcBef>
                <a:spcPts val="1000"/>
              </a:spcBef>
              <a:spcAft>
                <a:spcPts val="0"/>
              </a:spcAft>
              <a:buSzPts val="3000"/>
              <a:buChar char="●"/>
            </a:pPr>
            <a:r>
              <a:rPr lang="en"/>
              <a:t>Manage Stateless and Stateful Applications</a:t>
            </a:r>
            <a:endParaRPr/>
          </a:p>
          <a:p>
            <a:pPr indent="-419100" lvl="0" marL="457200" rtl="0" algn="l">
              <a:spcBef>
                <a:spcPts val="1000"/>
              </a:spcBef>
              <a:spcAft>
                <a:spcPts val="0"/>
              </a:spcAft>
              <a:buSzPts val="3000"/>
              <a:buChar char="●"/>
            </a:pPr>
            <a:r>
              <a:rPr lang="en"/>
              <a:t>Provide native methods of service discovery</a:t>
            </a:r>
            <a:endParaRPr/>
          </a:p>
          <a:p>
            <a:pPr indent="-419100" lvl="0" marL="457200" rtl="0" algn="l">
              <a:spcBef>
                <a:spcPts val="1000"/>
              </a:spcBef>
              <a:spcAft>
                <a:spcPts val="1000"/>
              </a:spcAft>
              <a:buSzPts val="3000"/>
              <a:buChar char="●"/>
            </a:pPr>
            <a:r>
              <a:rPr lang="en"/>
              <a:t>Easily i</a:t>
            </a:r>
            <a:r>
              <a:rPr lang="en"/>
              <a:t>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0" lvl="0" marL="0" rtl="0" algn="l">
              <a:spcBef>
                <a:spcPts val="0"/>
              </a:spcBef>
              <a:spcAft>
                <a:spcPts val="0"/>
              </a:spcAft>
              <a:buNone/>
            </a:pPr>
            <a:r>
              <a:t/>
            </a: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16" name="Google Shape;1016;p140"/>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a:t>
            </a:r>
            <a:r>
              <a:rPr lang="en" sz="900">
                <a:solidFill>
                  <a:srgbClr val="1155CC"/>
                </a:solidFill>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23" name="Google Shape;1023;p141"/>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24" name="Google Shape;1024;p141"/>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1"/>
          <p:cNvSpPr/>
          <p:nvPr/>
        </p:nvSpPr>
        <p:spPr>
          <a:xfrm>
            <a:off x="537950" y="1262425"/>
            <a:ext cx="4502100" cy="1267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32" name="Google Shape;1032;p142"/>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33" name="Google Shape;1033;p142"/>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2"/>
          <p:cNvSpPr/>
          <p:nvPr/>
        </p:nvSpPr>
        <p:spPr>
          <a:xfrm>
            <a:off x="553200" y="2447550"/>
            <a:ext cx="4486800" cy="1312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 Volumes</a:t>
            </a:r>
            <a:endParaRPr/>
          </a:p>
        </p:txBody>
      </p:sp>
      <p:sp>
        <p:nvSpPr>
          <p:cNvPr id="1041" name="Google Shape;1041;p1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a:t>
            </a:r>
            <a:r>
              <a:rPr lang="en" sz="2400"/>
              <a:t> (PV) represents a storage resource.  </a:t>
            </a:r>
            <a:endParaRPr sz="2400"/>
          </a:p>
          <a:p>
            <a:pPr indent="-381000" lvl="0" marL="457200" rtl="0" algn="l">
              <a:spcBef>
                <a:spcPts val="1000"/>
              </a:spcBef>
              <a:spcAft>
                <a:spcPts val="0"/>
              </a:spcAft>
              <a:buSzPts val="2400"/>
              <a:buChar char="●"/>
            </a:pPr>
            <a:r>
              <a:rPr lang="en" sz="2400"/>
              <a:t>PVs are a </a:t>
            </a:r>
            <a:r>
              <a:rPr b="1" lang="en" sz="2400"/>
              <a:t>cluster wide resource</a:t>
            </a:r>
            <a:r>
              <a:rPr lang="en" sz="2400"/>
              <a:t> linked to a backing storage provider: NFS, GCEPersistentDisk, RBD etc.</a:t>
            </a:r>
            <a:endParaRPr sz="2400"/>
          </a:p>
          <a:p>
            <a:pPr indent="-381000" lvl="0" marL="457200" rtl="0" algn="l">
              <a:spcBef>
                <a:spcPts val="1000"/>
              </a:spcBef>
              <a:spcAft>
                <a:spcPts val="0"/>
              </a:spcAft>
              <a:buSzPts val="2400"/>
              <a:buChar char="●"/>
            </a:pPr>
            <a:r>
              <a:rPr lang="en" sz="2400"/>
              <a:t>Generally provisioned by an administrator. </a:t>
            </a:r>
            <a:endParaRPr sz="2400"/>
          </a:p>
          <a:p>
            <a:pPr indent="-381000" lvl="0" marL="457200" rtl="0" algn="l">
              <a:spcBef>
                <a:spcPts val="1000"/>
              </a:spcBef>
              <a:spcAft>
                <a:spcPts val="0"/>
              </a:spcAft>
              <a:buSzPts val="2400"/>
              <a:buChar char="●"/>
            </a:pPr>
            <a:r>
              <a:rPr lang="en" sz="2400"/>
              <a:t>Their lifecycle is handled independently from a pod</a:t>
            </a:r>
            <a:endParaRPr sz="2400"/>
          </a:p>
          <a:p>
            <a:pPr indent="-381000" lvl="0" marL="457200" rtl="0" algn="l">
              <a:spcBef>
                <a:spcPts val="1000"/>
              </a:spcBef>
              <a:spcAft>
                <a:spcPts val="1000"/>
              </a:spcAft>
              <a:buSzPts val="2400"/>
              <a:buChar char="●"/>
            </a:pPr>
            <a:r>
              <a:rPr b="1" lang="en" sz="2400"/>
              <a:t>CANNOT</a:t>
            </a:r>
            <a:r>
              <a:rPr lang="en" sz="2400"/>
              <a:t> be attached to a Pod directly. Relies on a  </a:t>
            </a:r>
            <a:r>
              <a:rPr b="1" lang="en" sz="2400"/>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PersistentVolumeClaims</a:t>
            </a:r>
            <a:endParaRPr/>
          </a:p>
        </p:txBody>
      </p:sp>
      <p:sp>
        <p:nvSpPr>
          <p:cNvPr id="1047" name="Google Shape;1047;p1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PersistentVolumeClaim</a:t>
            </a:r>
            <a:r>
              <a:rPr lang="en" sz="2400"/>
              <a:t> (PVC) is a </a:t>
            </a:r>
            <a:r>
              <a:rPr b="1" lang="en" sz="2400"/>
              <a:t>namespaced</a:t>
            </a:r>
            <a:r>
              <a:rPr lang="en" sz="2400"/>
              <a:t> request for storage.</a:t>
            </a:r>
            <a:endParaRPr sz="2400"/>
          </a:p>
          <a:p>
            <a:pPr indent="-381000" lvl="0" marL="457200" rtl="0" algn="l">
              <a:spcBef>
                <a:spcPts val="1000"/>
              </a:spcBef>
              <a:spcAft>
                <a:spcPts val="0"/>
              </a:spcAft>
              <a:buSzPts val="2400"/>
              <a:buChar char="●"/>
            </a:pPr>
            <a:r>
              <a:rPr lang="en" sz="2400"/>
              <a:t>Satisfies a set of requirements instead of mapping to a storage resource directly.</a:t>
            </a:r>
            <a:endParaRPr sz="2400"/>
          </a:p>
          <a:p>
            <a:pPr indent="-381000" lvl="0" marL="457200" rtl="0" algn="l">
              <a:spcBef>
                <a:spcPts val="1000"/>
              </a:spcBef>
              <a:spcAft>
                <a:spcPts val="0"/>
              </a:spcAft>
              <a:buSzPts val="2400"/>
              <a:buChar char="●"/>
            </a:pPr>
            <a:r>
              <a:rPr lang="en" sz="2400"/>
              <a:t>Ensures that an application’s ‘</a:t>
            </a:r>
            <a:r>
              <a:rPr i="1" lang="en" sz="2400"/>
              <a:t>claim</a:t>
            </a:r>
            <a:r>
              <a:rPr lang="en" sz="2400"/>
              <a:t>’ for storage is portable across numerous backends or providers.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46"/>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2" name="Google Shape;1062;p146"/>
          <p:cNvSpPr txBox="1"/>
          <p:nvPr>
            <p:ph idx="1" type="body"/>
          </p:nvPr>
        </p:nvSpPr>
        <p:spPr>
          <a:xfrm>
            <a:off x="457200" y="1200150"/>
            <a:ext cx="4653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8" name="Google Shape;1068;p147"/>
          <p:cNvSpPr txBox="1"/>
          <p:nvPr>
            <p:ph idx="1" type="body"/>
          </p:nvPr>
        </p:nvSpPr>
        <p:spPr>
          <a:xfrm>
            <a:off x="457200" y="1200150"/>
            <a:ext cx="48102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b="1" lang="en" sz="1800">
                <a:solidFill>
                  <a:srgbClr val="000000"/>
                </a:solidFill>
              </a:rPr>
              <a:t>ONLY</a:t>
            </a:r>
            <a:r>
              <a:rPr lang="en" sz="1800">
                <a:solidFill>
                  <a:srgbClr val="000000"/>
                </a:solidFill>
              </a:rPr>
              <a:t> PVC’s referencing the name consume use it. </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a:t>
            </a:r>
            <a:endParaRPr/>
          </a:p>
        </p:txBody>
      </p:sp>
      <p:sp>
        <p:nvSpPr>
          <p:cNvPr id="1075" name="Google Shape;1075;p148"/>
          <p:cNvSpPr txBox="1"/>
          <p:nvPr>
            <p:ph idx="1" type="body"/>
          </p:nvPr>
        </p:nvSpPr>
        <p:spPr>
          <a:xfrm>
            <a:off x="457200" y="1200150"/>
            <a:ext cx="5025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b="1" lang="en" sz="1800"/>
              <a:t>MUST</a:t>
            </a:r>
            <a:r>
              <a:rPr lang="en" sz="1800"/>
              <a:t> be a subset of what is defined on the target PV or Storage Class.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p:nvPr>
            <p:ph idx="2" type="body"/>
          </p:nvPr>
        </p:nvSpPr>
        <p:spPr>
          <a:xfrm>
            <a:off x="5512400" y="1200150"/>
            <a:ext cx="31743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Once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Importantly...</a:t>
            </a:r>
            <a:endParaRPr/>
          </a:p>
        </p:txBody>
      </p:sp>
      <p:sp>
        <p:nvSpPr>
          <p:cNvPr id="150" name="Google Shape;150;p23"/>
          <p:cNvSpPr txBox="1"/>
          <p:nvPr>
            <p:ph idx="1" type="body"/>
          </p:nvPr>
        </p:nvSpPr>
        <p:spPr>
          <a:xfrm>
            <a:off x="457200" y="1594500"/>
            <a:ext cx="8229600" cy="2447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4800"/>
              <a:t>Use</a:t>
            </a:r>
            <a:r>
              <a:rPr lang="en" sz="4800"/>
              <a:t> the </a:t>
            </a:r>
            <a:r>
              <a:rPr b="1" lang="en" sz="4800"/>
              <a:t>SAME </a:t>
            </a:r>
            <a:r>
              <a:rPr lang="en" sz="4800"/>
              <a:t>API </a:t>
            </a:r>
            <a:br>
              <a:rPr lang="en" sz="4800"/>
            </a:br>
            <a:r>
              <a:rPr lang="en" sz="4800"/>
              <a:t>across bare metal and </a:t>
            </a:r>
            <a:r>
              <a:rPr b="1" lang="en" sz="4800"/>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2" name="Google Shape;1082;p149"/>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9" name="Google Shape;1089;p15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1091" name="Google Shape;1091;p150"/>
          <p:cNvSpPr/>
          <p:nvPr/>
        </p:nvSpPr>
        <p:spPr>
          <a:xfrm>
            <a:off x="716725" y="2086900"/>
            <a:ext cx="1833900" cy="57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0"/>
          <p:cNvSpPr/>
          <p:nvPr/>
        </p:nvSpPr>
        <p:spPr>
          <a:xfrm>
            <a:off x="4937550" y="3388175"/>
            <a:ext cx="2061000" cy="66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 Phases</a:t>
            </a:r>
            <a:endParaRPr/>
          </a:p>
        </p:txBody>
      </p:sp>
      <p:sp>
        <p:nvSpPr>
          <p:cNvPr id="1098" name="Google Shape;1098;p151"/>
          <p:cNvSpPr txBox="1"/>
          <p:nvPr>
            <p:ph idx="1" type="body"/>
          </p:nvPr>
        </p:nvSpPr>
        <p:spPr>
          <a:xfrm>
            <a:off x="382425" y="1241550"/>
            <a:ext cx="2026500" cy="3725700"/>
          </a:xfrm>
          <a:prstGeom prst="rect">
            <a:avLst/>
          </a:prstGeom>
          <a:solidFill>
            <a:srgbClr val="B6D7A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Available</a:t>
            </a:r>
            <a:endParaRPr b="1"/>
          </a:p>
          <a:p>
            <a:pPr indent="0" lvl="0" marL="0" rtl="0" algn="ctr">
              <a:spcBef>
                <a:spcPts val="0"/>
              </a:spcBef>
              <a:spcAft>
                <a:spcPts val="0"/>
              </a:spcAft>
              <a:buNone/>
            </a:pPr>
            <a:r>
              <a:t/>
            </a:r>
            <a:endParaRPr b="1" sz="1800"/>
          </a:p>
          <a:p>
            <a:pPr indent="0" lvl="0" marL="0" rtl="0" algn="ctr">
              <a:spcBef>
                <a:spcPts val="600"/>
              </a:spcBef>
              <a:spcAft>
                <a:spcPts val="0"/>
              </a:spcAft>
              <a:buNone/>
            </a:pPr>
            <a:r>
              <a:rPr lang="en" sz="2200"/>
              <a:t>PV is ready and available to be consumed.</a:t>
            </a:r>
            <a:endParaRPr sz="2200"/>
          </a:p>
        </p:txBody>
      </p:sp>
      <p:sp>
        <p:nvSpPr>
          <p:cNvPr id="1099" name="Google Shape;1099;p151"/>
          <p:cNvSpPr txBox="1"/>
          <p:nvPr>
            <p:ph idx="1" type="body"/>
          </p:nvPr>
        </p:nvSpPr>
        <p:spPr>
          <a:xfrm>
            <a:off x="2499963" y="1241550"/>
            <a:ext cx="2026500" cy="3725700"/>
          </a:xfrm>
          <a:prstGeom prst="rect">
            <a:avLst/>
          </a:prstGeom>
          <a:solidFill>
            <a:srgbClr val="FFE599"/>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Bound</a:t>
            </a:r>
            <a:endParaRPr b="1"/>
          </a:p>
          <a:p>
            <a:pPr indent="0" lvl="0" marL="0" rtl="0" algn="l">
              <a:spcBef>
                <a:spcPts val="600"/>
              </a:spcBef>
              <a:spcAft>
                <a:spcPts val="0"/>
              </a:spcAft>
              <a:buNone/>
            </a:pPr>
            <a:r>
              <a:t/>
            </a:r>
            <a:endParaRPr sz="1800"/>
          </a:p>
          <a:p>
            <a:pPr indent="0" lvl="0" marL="0" rtl="0" algn="ctr">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p:nvPr>
            <p:ph idx="1" type="body"/>
          </p:nvPr>
        </p:nvSpPr>
        <p:spPr>
          <a:xfrm>
            <a:off x="4617513" y="1241550"/>
            <a:ext cx="2026500" cy="3725700"/>
          </a:xfrm>
          <a:prstGeom prst="rect">
            <a:avLst/>
          </a:prstGeom>
          <a:solidFill>
            <a:srgbClr val="F9CB9C"/>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Released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The binding PVC ha</a:t>
            </a:r>
            <a:r>
              <a:rPr lang="en" sz="2200"/>
              <a:t>s</a:t>
            </a:r>
            <a:r>
              <a:rPr lang="en" sz="2200"/>
              <a:t> been deleted, and the PV is pending  reclamation.</a:t>
            </a:r>
            <a:endParaRPr/>
          </a:p>
        </p:txBody>
      </p:sp>
      <p:sp>
        <p:nvSpPr>
          <p:cNvPr id="1101" name="Google Shape;1101;p151"/>
          <p:cNvSpPr txBox="1"/>
          <p:nvPr>
            <p:ph idx="1" type="body"/>
          </p:nvPr>
        </p:nvSpPr>
        <p:spPr>
          <a:xfrm>
            <a:off x="6735063" y="1241550"/>
            <a:ext cx="2026500" cy="3725700"/>
          </a:xfrm>
          <a:prstGeom prst="rect">
            <a:avLst/>
          </a:prstGeom>
          <a:solidFill>
            <a:srgbClr val="DD7E6B"/>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Failed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07" name="Google Shape;1107;p1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Storage classes are an abstraction on top of an external storage resource (PV) </a:t>
            </a:r>
            <a:endParaRPr sz="2400"/>
          </a:p>
          <a:p>
            <a:pPr indent="-381000" lvl="0" marL="457200" rtl="0" algn="l">
              <a:spcBef>
                <a:spcPts val="1000"/>
              </a:spcBef>
              <a:spcAft>
                <a:spcPts val="0"/>
              </a:spcAft>
              <a:buSzPts val="2400"/>
              <a:buChar char="●"/>
            </a:pPr>
            <a:r>
              <a:rPr lang="en" sz="2400"/>
              <a:t>Work hand-in-hand with the external storage system to enable </a:t>
            </a:r>
            <a:r>
              <a:rPr b="1" lang="en" sz="2400"/>
              <a:t>dynamic provisioning</a:t>
            </a:r>
            <a:r>
              <a:rPr lang="en" sz="2400"/>
              <a:t> of storage</a:t>
            </a:r>
            <a:endParaRPr sz="2400"/>
          </a:p>
          <a:p>
            <a:pPr indent="-381000" lvl="0" marL="457200" rtl="0" algn="l">
              <a:spcBef>
                <a:spcPts val="1000"/>
              </a:spcBef>
              <a:spcAft>
                <a:spcPts val="0"/>
              </a:spcAft>
              <a:buSzPts val="2400"/>
              <a:buChar char="●"/>
            </a:pPr>
            <a:r>
              <a:rPr lang="en" sz="2400"/>
              <a:t>Eliminates</a:t>
            </a:r>
            <a:r>
              <a:rPr lang="en" sz="2400"/>
              <a:t> the need for the cluster admin to pre-provision a PV</a:t>
            </a:r>
            <a:endParaRPr sz="2400"/>
          </a:p>
          <a:p>
            <a:pPr indent="0" lvl="0" marL="0" rtl="0" algn="l">
              <a:spcBef>
                <a:spcPts val="1000"/>
              </a:spcBef>
              <a:spcAft>
                <a:spcPts val="0"/>
              </a:spcAft>
              <a:buNone/>
            </a:pPr>
            <a:r>
              <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latin typeface="Roboto Mono"/>
                <a:ea typeface="Roboto Mono"/>
                <a:cs typeface="Roboto Mono"/>
                <a:sym typeface="Roboto Mono"/>
              </a:rPr>
              <a:t>pv: pvc-9df65c6e-1a69-11e8-ae10-080027a3682b</a:t>
            </a:r>
            <a:endParaRPr b="1" sz="800"/>
          </a:p>
        </p:txBody>
      </p:sp>
      <p:sp>
        <p:nvSpPr>
          <p:cNvPr id="1115" name="Google Shape;1115;p153"/>
          <p:cNvSpPr txBox="1"/>
          <p:nvPr/>
        </p:nvSpPr>
        <p:spPr>
          <a:xfrm>
            <a:off x="203825" y="2164600"/>
            <a:ext cx="2761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Mono"/>
                <a:ea typeface="Roboto Mono"/>
                <a:cs typeface="Roboto Mono"/>
                <a:sym typeface="Roboto Mono"/>
              </a:rPr>
              <a:t>uid</a:t>
            </a:r>
            <a:r>
              <a:rPr b="1" lang="en" sz="800">
                <a:solidFill>
                  <a:schemeClr val="dk1"/>
                </a:solidFill>
                <a:latin typeface="Roboto Mono"/>
                <a:ea typeface="Roboto Mono"/>
                <a:cs typeface="Roboto Mono"/>
                <a:sym typeface="Roboto Mono"/>
              </a:rPr>
              <a:t>: 9df65c6e-1a69-11e8-ae10-080027a3682b</a:t>
            </a:r>
            <a:endParaRPr b="1" sz="800"/>
          </a:p>
        </p:txBody>
      </p:sp>
      <p:sp>
        <p:nvSpPr>
          <p:cNvPr id="1116" name="Google Shape;1116;p153"/>
          <p:cNvSpPr txBox="1"/>
          <p:nvPr/>
        </p:nvSpPr>
        <p:spPr>
          <a:xfrm>
            <a:off x="1295550" y="1481775"/>
            <a:ext cx="22731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 </a:t>
            </a:r>
            <a:r>
              <a:rPr b="1" lang="en" sz="1200"/>
              <a:t>PVC makes a request of the StorageClass.</a:t>
            </a:r>
            <a:endParaRPr b="1" sz="1200"/>
          </a:p>
        </p:txBody>
      </p:sp>
      <p:sp>
        <p:nvSpPr>
          <p:cNvPr id="1117" name="Google Shape;1117;p153"/>
          <p:cNvSpPr txBox="1"/>
          <p:nvPr/>
        </p:nvSpPr>
        <p:spPr>
          <a:xfrm>
            <a:off x="5326900" y="1114425"/>
            <a:ext cx="22731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 StorageClass provisions request through API with external storage system.</a:t>
            </a:r>
            <a:endParaRPr b="1" sz="1200"/>
          </a:p>
        </p:txBody>
      </p:sp>
      <p:sp>
        <p:nvSpPr>
          <p:cNvPr id="1118" name="Google Shape;1118;p153"/>
          <p:cNvSpPr txBox="1"/>
          <p:nvPr/>
        </p:nvSpPr>
        <p:spPr>
          <a:xfrm>
            <a:off x="6006825" y="3863000"/>
            <a:ext cx="2443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3. External storage system creates a PV strictly satisfying the PVC request.</a:t>
            </a:r>
            <a:endParaRPr b="1" sz="1200"/>
          </a:p>
        </p:txBody>
      </p:sp>
      <p:sp>
        <p:nvSpPr>
          <p:cNvPr id="1119" name="Google Shape;1119;p153"/>
          <p:cNvSpPr txBox="1"/>
          <p:nvPr/>
        </p:nvSpPr>
        <p:spPr>
          <a:xfrm>
            <a:off x="883900" y="3457125"/>
            <a:ext cx="22731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4. provisioned PV is bound to requesting PVC.</a:t>
            </a:r>
            <a:endParaRPr b="1" sz="12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25" name="Google Shape;1125;p154"/>
          <p:cNvSpPr txBox="1"/>
          <p:nvPr>
            <p:ph idx="1" type="body"/>
          </p:nvPr>
        </p:nvSpPr>
        <p:spPr>
          <a:xfrm>
            <a:off x="457200" y="1200150"/>
            <a:ext cx="45699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i="1" lang="en" sz="1800">
                <a:solidFill>
                  <a:srgbClr val="000000"/>
                </a:solidFill>
              </a:rPr>
              <a:t>driver</a:t>
            </a:r>
            <a:r>
              <a:rPr lang="en" sz="1800">
                <a:solidFill>
                  <a:srgbClr val="000000"/>
                </a:solidFill>
              </a:rPr>
              <a:t>’ to be used for provisioning of the external storage.</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p:nvPr>
            <p:ph idx="2" type="body"/>
          </p:nvPr>
        </p:nvSpPr>
        <p:spPr>
          <a:xfrm>
            <a:off x="5089200" y="1200150"/>
            <a:ext cx="35976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SzPts val="1800"/>
              <a:buChar char="●"/>
            </a:pPr>
            <a:r>
              <a:rPr lang="en" sz="1800"/>
              <a:t>CephFS</a:t>
            </a:r>
            <a:endParaRPr sz="1800"/>
          </a:p>
          <a:p>
            <a:pPr indent="-342900" lvl="0" marL="457200" rtl="0" algn="l">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indent="-342900" lvl="0" marL="457200" rtl="0" algn="l">
              <a:spcBef>
                <a:spcPts val="0"/>
              </a:spcBef>
              <a:spcAft>
                <a:spcPts val="0"/>
              </a:spcAft>
              <a:buSzPts val="1800"/>
              <a:buChar char="●"/>
            </a:pPr>
            <a:r>
              <a:rPr lang="en" sz="1800"/>
              <a:t>FC</a:t>
            </a:r>
            <a:endParaRPr sz="1800"/>
          </a:p>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github.com/mrbobbytables/k8s-intro-tutorials/blob/master/storage</a:t>
            </a:r>
            <a:endParaRPr/>
          </a:p>
        </p:txBody>
      </p:sp>
      <p:sp>
        <p:nvSpPr>
          <p:cNvPr id="1141" name="Google Shape;1141;p15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5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1148" name="Google Shape;1148;p15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a:t>
            </a:r>
            <a:endParaRPr/>
          </a:p>
        </p:txBody>
      </p:sp>
      <p:sp>
        <p:nvSpPr>
          <p:cNvPr id="1149" name="Google Shape;1149;p157"/>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ConfigMap</a:t>
            </a:r>
            <a:endParaRPr sz="2400"/>
          </a:p>
          <a:p>
            <a:pPr indent="-381000" lvl="0" marL="457200" rtl="0" algn="l">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1155" name="Google Shape;1155;p1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an integrated pattern for decoupling configuration from application or container.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pattern makes use of two Kubernetes components: </a:t>
            </a:r>
            <a:r>
              <a:rPr b="1" lang="en">
                <a:solidFill>
                  <a:srgbClr val="000000"/>
                </a:solidFill>
              </a:rPr>
              <a:t>ConfigMaps</a:t>
            </a:r>
            <a:r>
              <a:rPr lang="en"/>
              <a:t> and </a:t>
            </a:r>
            <a:r>
              <a:rPr b="1" lang="en">
                <a:solidFill>
                  <a:srgbClr val="000000"/>
                </a:solidFill>
              </a:rPr>
              <a:t>Secrets.</a:t>
            </a:r>
            <a:endParaRPr/>
          </a:p>
          <a:p>
            <a:pPr indent="0" lvl="0" marL="0" rtl="0" algn="l">
              <a:spcBef>
                <a:spcPts val="600"/>
              </a:spcBef>
              <a:spcAft>
                <a:spcPts val="0"/>
              </a:spcAft>
              <a:buClr>
                <a:srgbClr val="000000"/>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“Manages” Kubernetes?</a:t>
            </a:r>
            <a:endParaRPr/>
          </a:p>
        </p:txBody>
      </p:sp>
      <p:sp>
        <p:nvSpPr>
          <p:cNvPr id="157" name="Google Shape;157;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ctr">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a:t>
            </a:r>
            <a:endParaRPr/>
          </a:p>
        </p:txBody>
      </p:sp>
      <p:sp>
        <p:nvSpPr>
          <p:cNvPr id="1161" name="Google Shape;1161;p1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Externalized data stored within kubernetes.</a:t>
            </a:r>
            <a:endParaRPr sz="2400"/>
          </a:p>
          <a:p>
            <a:pPr indent="-381000" lvl="0" marL="457200" rtl="0" algn="l">
              <a:spcBef>
                <a:spcPts val="1000"/>
              </a:spcBef>
              <a:spcAft>
                <a:spcPts val="0"/>
              </a:spcAft>
              <a:buSzPts val="2400"/>
              <a:buChar char="●"/>
            </a:pPr>
            <a:r>
              <a:rPr lang="en" sz="2400"/>
              <a:t>Can be referenced through several different means:</a:t>
            </a:r>
            <a:endParaRPr sz="2400"/>
          </a:p>
          <a:p>
            <a:pPr indent="-381000" lvl="1" marL="914400" rtl="0" algn="l">
              <a:spcBef>
                <a:spcPts val="1000"/>
              </a:spcBef>
              <a:spcAft>
                <a:spcPts val="0"/>
              </a:spcAft>
              <a:buSzPts val="2400"/>
              <a:buChar char="○"/>
            </a:pPr>
            <a:r>
              <a:rPr lang="en" sz="2400"/>
              <a:t>environment variable</a:t>
            </a:r>
            <a:endParaRPr sz="2400"/>
          </a:p>
          <a:p>
            <a:pPr indent="-381000" lvl="1" marL="914400" rtl="0" algn="l">
              <a:spcBef>
                <a:spcPts val="1000"/>
              </a:spcBef>
              <a:spcAft>
                <a:spcPts val="0"/>
              </a:spcAft>
              <a:buSzPts val="2400"/>
              <a:buChar char="○"/>
            </a:pPr>
            <a:r>
              <a:rPr lang="en" sz="2400"/>
              <a:t>a command line argument (via env var)</a:t>
            </a:r>
            <a:endParaRPr sz="2400"/>
          </a:p>
          <a:p>
            <a:pPr indent="-381000" lvl="1" marL="914400" rtl="0" algn="l">
              <a:spcBef>
                <a:spcPts val="1000"/>
              </a:spcBef>
              <a:spcAft>
                <a:spcPts val="0"/>
              </a:spcAft>
              <a:buSzPts val="2400"/>
              <a:buChar char="○"/>
            </a:pPr>
            <a:r>
              <a:rPr lang="en" sz="2400"/>
              <a:t>injected as a file into a volume mount</a:t>
            </a:r>
            <a:endParaRPr/>
          </a:p>
          <a:p>
            <a:pPr indent="-381000" lvl="0" marL="457200" rtl="0" algn="l">
              <a:spcBef>
                <a:spcPts val="1000"/>
              </a:spcBef>
              <a:spcAft>
                <a:spcPts val="0"/>
              </a:spcAft>
              <a:buSzPts val="2400"/>
              <a:buChar char="●"/>
            </a:pPr>
            <a:r>
              <a:rPr lang="en" sz="2400"/>
              <a:t>Can be created from a manifest, literals, directories, or files directly.</a:t>
            </a:r>
            <a:endParaRPr sz="2400"/>
          </a:p>
          <a:p>
            <a:pPr indent="0" lvl="0" marL="0" rtl="0" algn="l">
              <a:spcBef>
                <a:spcPts val="1000"/>
              </a:spcBef>
              <a:spcAft>
                <a:spcPts val="0"/>
              </a:spcAft>
              <a:buNone/>
            </a:pPr>
            <a:r>
              <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 </a:t>
            </a:r>
            <a:endParaRPr/>
          </a:p>
        </p:txBody>
      </p:sp>
      <p:sp>
        <p:nvSpPr>
          <p:cNvPr id="1167" name="Google Shape;1167;p16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74" name="Google Shape;1174;p161"/>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t>
            </a: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6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84" name="Google Shape;1184;p162"/>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a:t>
            </a:r>
            <a:r>
              <a:rPr lang="en" sz="1000">
                <a:solidFill>
                  <a:srgbClr val="783F04"/>
                </a:solidFill>
                <a:latin typeface="Roboto Mono"/>
                <a:ea typeface="Roboto Mono"/>
                <a:cs typeface="Roboto Mono"/>
                <a:sym typeface="Roboto Mono"/>
              </a:rPr>
              <a:t>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a:t>
            </a:r>
            <a:r>
              <a:rPr b="1" lang="en" sz="1000">
                <a:solidFill>
                  <a:srgbClr val="783F04"/>
                </a:solidFill>
                <a:latin typeface="Roboto Mono"/>
                <a:ea typeface="Roboto Mono"/>
                <a:cs typeface="Roboto Mono"/>
                <a:sym typeface="Roboto Mono"/>
              </a:rPr>
              <a:t> </a:t>
            </a:r>
            <a:r>
              <a:rPr b="1" lang="en" sz="1000">
                <a:solidFill>
                  <a:srgbClr val="783F04"/>
                </a:solidFill>
                <a:latin typeface="Roboto Mono"/>
                <a:ea typeface="Roboto Mono"/>
                <a:cs typeface="Roboto Mono"/>
                <a:sym typeface="Roboto Mono"/>
              </a:rPr>
              <a:t>--from-literal=state=Michigan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6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95" name="Google Shape;1195;p163"/>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6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206" name="Google Shape;1206;p164"/>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17" name="Google Shape;1217;p1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Functionally identical to a </a:t>
            </a:r>
            <a:r>
              <a:rPr lang="en" sz="2400">
                <a:solidFill>
                  <a:srgbClr val="000000"/>
                </a:solidFill>
              </a:rPr>
              <a:t>ConfigMap.</a:t>
            </a:r>
            <a:endParaRPr sz="2400"/>
          </a:p>
          <a:p>
            <a:pPr indent="-381000" lvl="0" marL="457200" rtl="0" algn="l">
              <a:spcBef>
                <a:spcPts val="1000"/>
              </a:spcBef>
              <a:spcAft>
                <a:spcPts val="0"/>
              </a:spcAft>
              <a:buSzPts val="2400"/>
              <a:buChar char="●"/>
            </a:pPr>
            <a:r>
              <a:rPr lang="en" sz="2400"/>
              <a:t>Stored as </a:t>
            </a:r>
            <a:r>
              <a:rPr b="1" lang="en" sz="2400"/>
              <a:t>base64 encoded content.</a:t>
            </a:r>
            <a:endParaRPr sz="2400"/>
          </a:p>
          <a:p>
            <a:pPr indent="-381000" lvl="0" marL="457200" rtl="0" algn="l">
              <a:spcBef>
                <a:spcPts val="1000"/>
              </a:spcBef>
              <a:spcAft>
                <a:spcPts val="0"/>
              </a:spcAft>
              <a:buSzPts val="2400"/>
              <a:buChar char="●"/>
            </a:pPr>
            <a:r>
              <a:rPr lang="en" sz="2400"/>
              <a:t>Encrypted at rest within etcd (</a:t>
            </a:r>
            <a:r>
              <a:rPr b="1" lang="en" sz="2400"/>
              <a:t>if configured!</a:t>
            </a:r>
            <a:r>
              <a:rPr lang="en" sz="2400"/>
              <a:t>).</a:t>
            </a:r>
            <a:endParaRPr sz="2400"/>
          </a:p>
          <a:p>
            <a:pPr indent="-381000" lvl="0" marL="457200" rtl="0" algn="l">
              <a:spcBef>
                <a:spcPts val="1000"/>
              </a:spcBef>
              <a:spcAft>
                <a:spcPts val="0"/>
              </a:spcAft>
              <a:buSzPts val="2400"/>
              <a:buChar char="●"/>
            </a:pPr>
            <a:r>
              <a:rPr lang="en" sz="2400"/>
              <a:t>Ideal for username/passwords, certificates or other sensitive information that should not be stored in a container.</a:t>
            </a:r>
            <a:endParaRPr sz="2400"/>
          </a:p>
          <a:p>
            <a:pPr indent="-381000" lvl="0" marL="457200" rtl="0" algn="l">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23" name="Google Shape;1223;p166"/>
          <p:cNvSpPr txBox="1"/>
          <p:nvPr>
            <p:ph idx="1" type="body"/>
          </p:nvPr>
        </p:nvSpPr>
        <p:spPr>
          <a:xfrm>
            <a:off x="457200" y="1200150"/>
            <a:ext cx="48165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p:nvPr>
            <p:ph idx="2" type="body"/>
          </p:nvPr>
        </p:nvSpPr>
        <p:spPr>
          <a:xfrm>
            <a:off x="5456075" y="1200150"/>
            <a:ext cx="3230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6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a:t>
            </a:r>
            <a:r>
              <a:rPr lang="en"/>
              <a:t> Example</a:t>
            </a:r>
            <a:endParaRPr/>
          </a:p>
          <a:p>
            <a:pPr indent="0" lvl="0" marL="0" rtl="0" algn="ctr">
              <a:spcBef>
                <a:spcPts val="0"/>
              </a:spcBef>
              <a:spcAft>
                <a:spcPts val="0"/>
              </a:spcAft>
              <a:buNone/>
            </a:pPr>
            <a:r>
              <a:t/>
            </a:r>
            <a:endParaRPr/>
          </a:p>
        </p:txBody>
      </p:sp>
      <p:sp>
        <p:nvSpPr>
          <p:cNvPr id="1230" name="Google Shape;1230;p167"/>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a:t>
            </a:r>
            <a:r>
              <a:rPr lang="en" sz="1000">
                <a:solidFill>
                  <a:srgbClr val="783F04"/>
                </a:solidFill>
                <a:latin typeface="Roboto Mono"/>
                <a:ea typeface="Roboto Mono"/>
                <a:cs typeface="Roboto Mono"/>
                <a:sym typeface="Roboto Mono"/>
              </a:rPr>
              <a: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6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40" name="Google Shape;1240;p168"/>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sp>
        <p:nvSpPr>
          <p:cNvPr id="164" name="Google Shape;164;p2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Over 55,000 stars on Github</a:t>
            </a:r>
            <a:endParaRPr/>
          </a:p>
          <a:p>
            <a:pPr indent="-419100" lvl="0" marL="457200" rtl="0" algn="l">
              <a:spcBef>
                <a:spcPts val="1000"/>
              </a:spcBef>
              <a:spcAft>
                <a:spcPts val="0"/>
              </a:spcAft>
              <a:buSzPts val="3000"/>
              <a:buChar char="●"/>
            </a:pPr>
            <a:r>
              <a:rPr lang="en"/>
              <a:t>2000+ Contributors to K8s Core</a:t>
            </a:r>
            <a:endParaRPr/>
          </a:p>
          <a:p>
            <a:pPr indent="-419100" lvl="0" marL="457200" rtl="0" algn="l">
              <a:spcBef>
                <a:spcPts val="1000"/>
              </a:spcBef>
              <a:spcAft>
                <a:spcPts val="0"/>
              </a:spcAft>
              <a:buSzPts val="3000"/>
              <a:buChar char="●"/>
            </a:pPr>
            <a:r>
              <a:rPr lang="en"/>
              <a:t>Most discussed Repository by a large margin</a:t>
            </a:r>
            <a:endParaRPr/>
          </a:p>
          <a:p>
            <a:pPr indent="-419100" lvl="0" marL="457200" rtl="0" algn="l">
              <a:spcBef>
                <a:spcPts val="1000"/>
              </a:spcBef>
              <a:spcAft>
                <a:spcPts val="1000"/>
              </a:spcAft>
              <a:buSzPts val="3000"/>
              <a:buChar char="●"/>
            </a:pPr>
            <a:r>
              <a:rPr b="1" lang="en"/>
              <a:t>7</a:t>
            </a:r>
            <a:r>
              <a:rPr b="1" lang="en"/>
              <a:t>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a:t>
            </a:r>
            <a:r>
              <a:rPr lang="en" sz="1200"/>
              <a:t>/2019</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51" name="Google Shape;1251;p169"/>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7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62" name="Google Shape;1262;p170"/>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73" name="Google Shape;1273;p171"/>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1"/>
          <p:cNvSpPr/>
          <p:nvPr/>
        </p:nvSpPr>
        <p:spPr>
          <a:xfrm>
            <a:off x="537410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82" name="Google Shape;1282;p172"/>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2"/>
          <p:cNvSpPr/>
          <p:nvPr/>
        </p:nvSpPr>
        <p:spPr>
          <a:xfrm>
            <a:off x="5282375"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291" name="Google Shape;1291;p173"/>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2" name="Google Shape;1292;p173"/>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3"/>
          <p:cNvSpPr/>
          <p:nvPr/>
        </p:nvSpPr>
        <p:spPr>
          <a:xfrm>
            <a:off x="5394675"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300" name="Google Shape;1300;p174"/>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1" name="Google Shape;1301;p174"/>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4"/>
          <p:cNvSpPr/>
          <p:nvPr/>
        </p:nvSpPr>
        <p:spPr>
          <a:xfrm>
            <a:off x="5282375" y="2928050"/>
            <a:ext cx="32832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09" name="Google Shape;1309;p175"/>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configMap</a:t>
            </a:r>
            <a:r>
              <a:rPr b="1" lang="en" sz="1200">
                <a:solidFill>
                  <a:srgbClr val="1155CC"/>
                </a:solidFill>
                <a:latin typeface="Roboto Mono"/>
                <a:ea typeface="Roboto Mono"/>
                <a:cs typeface="Roboto Mono"/>
                <a:sym typeface="Roboto Mono"/>
              </a:rPr>
              <a: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n</a:t>
            </a:r>
            <a:r>
              <a:rPr b="1" lang="en" sz="1200">
                <a:solidFill>
                  <a:srgbClr val="1155CC"/>
                </a:solidFill>
                <a:latin typeface="Roboto Mono"/>
                <a:ea typeface="Roboto Mono"/>
                <a:cs typeface="Roboto Mono"/>
                <a:sym typeface="Roboto Mono"/>
              </a:rPr>
              <a:t>ame:</a:t>
            </a:r>
            <a:r>
              <a:rPr b="1" lang="en" sz="1200">
                <a:solidFill>
                  <a:srgbClr val="CC0000"/>
                </a:solidFill>
                <a:latin typeface="Roboto Mono"/>
                <a:ea typeface="Roboto Mono"/>
                <a:cs typeface="Roboto Mono"/>
                <a:sym typeface="Roboto Mono"/>
              </a:rPr>
              <a:t> manifest-example</a:t>
            </a:r>
            <a:endParaRPr b="1" sz="1200">
              <a:latin typeface="Roboto Mono"/>
              <a:ea typeface="Roboto Mono"/>
              <a:cs typeface="Roboto Mono"/>
              <a:sym typeface="Roboto Mono"/>
            </a:endParaRPr>
          </a:p>
        </p:txBody>
      </p:sp>
      <p:sp>
        <p:nvSpPr>
          <p:cNvPr id="1310" name="Google Shape;1310;p175"/>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secretName:</a:t>
            </a:r>
            <a:r>
              <a:rPr b="1" lang="en" sz="1200">
                <a:solidFill>
                  <a:srgbClr val="CC0000"/>
                </a:solidFill>
                <a:latin typeface="Roboto Mono"/>
                <a:ea typeface="Roboto Mono"/>
                <a:cs typeface="Roboto Mono"/>
                <a:sym typeface="Roboto Mono"/>
              </a:rPr>
              <a:t> manifest-example</a:t>
            </a:r>
            <a:endParaRPr b="1" sz="1200">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5"/>
          <p:cNvSpPr/>
          <p:nvPr/>
        </p:nvSpPr>
        <p:spPr>
          <a:xfrm>
            <a:off x="5215625" y="4162775"/>
            <a:ext cx="31524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18" name="Google Shape;1318;p176"/>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/myconfig</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/mysecret</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6"/>
          <p:cNvSpPr/>
          <p:nvPr/>
        </p:nvSpPr>
        <p:spPr>
          <a:xfrm>
            <a:off x="5406125" y="3393700"/>
            <a:ext cx="23691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github.com/mrbobbytables/k8s-intro-tutorials/blob/master/configuration</a:t>
            </a:r>
            <a:endParaRPr/>
          </a:p>
          <a:p>
            <a:pPr indent="0" lvl="0" marL="0" rtl="0" algn="l">
              <a:spcBef>
                <a:spcPts val="0"/>
              </a:spcBef>
              <a:spcAft>
                <a:spcPts val="0"/>
              </a:spcAft>
              <a:buNone/>
            </a:pPr>
            <a:r>
              <a:t/>
            </a:r>
            <a:endParaRPr/>
          </a:p>
        </p:txBody>
      </p:sp>
      <p:sp>
        <p:nvSpPr>
          <p:cNvPr id="1327" name="Google Shape;1327;p17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ConfigMaps</a:t>
            </a:r>
            <a:endParaRPr/>
          </a:p>
          <a:p>
            <a:pPr indent="0" lvl="0" marL="0" rtl="0" algn="ctr">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333" name="Google Shape;1333;p17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79"/>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kubernetes.io</a:t>
            </a:r>
            <a:endParaRPr/>
          </a:p>
        </p:txBody>
      </p:sp>
      <p:sp>
        <p:nvSpPr>
          <p:cNvPr id="1344" name="Google Shape;1344;p180"/>
          <p:cNvSpPr txBox="1"/>
          <p:nvPr>
            <p:ph idx="1" type="body"/>
          </p:nvPr>
        </p:nvSpPr>
        <p:spPr>
          <a:xfrm>
            <a:off x="457200" y="1200150"/>
            <a:ext cx="3630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a:t>Documentation</a:t>
            </a:r>
            <a:endParaRPr/>
          </a:p>
          <a:p>
            <a:pPr indent="0" lvl="0" marL="0" rtl="0" algn="l">
              <a:spcBef>
                <a:spcPts val="1000"/>
              </a:spcBef>
              <a:spcAft>
                <a:spcPts val="0"/>
              </a:spcAft>
              <a:buNone/>
            </a:pPr>
            <a:r>
              <a:rPr lang="en"/>
              <a:t>Examples</a:t>
            </a:r>
            <a:endParaRPr/>
          </a:p>
          <a:p>
            <a:pPr indent="0" lvl="0" marL="0" rtl="0" algn="l">
              <a:spcBef>
                <a:spcPts val="1000"/>
              </a:spcBef>
              <a:spcAft>
                <a:spcPts val="0"/>
              </a:spcAft>
              <a:buNone/>
            </a:pPr>
            <a:r>
              <a:rPr lang="en"/>
              <a:t>API Reference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Slack</a:t>
            </a:r>
            <a:endParaRPr/>
          </a:p>
        </p:txBody>
      </p:sp>
      <p:sp>
        <p:nvSpPr>
          <p:cNvPr id="1352" name="Google Shape;1352;p18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70,000+ users</a:t>
            </a:r>
            <a:endParaRPr sz="2400"/>
          </a:p>
          <a:p>
            <a:pPr indent="0" lvl="0" marL="0" rtl="0" algn="ctr">
              <a:spcBef>
                <a:spcPts val="600"/>
              </a:spcBef>
              <a:spcAft>
                <a:spcPts val="0"/>
              </a:spcAft>
              <a:buNone/>
            </a:pPr>
            <a:r>
              <a:rPr lang="en" sz="2400"/>
              <a:t>300+ public channels</a:t>
            </a:r>
            <a:endParaRPr sz="2400"/>
          </a:p>
          <a:p>
            <a:pPr indent="0" lvl="0" marL="0" rtl="0" algn="ctr">
              <a:spcBef>
                <a:spcPts val="600"/>
              </a:spcBef>
              <a:spcAft>
                <a:spcPts val="0"/>
              </a:spcAft>
              <a:buNone/>
            </a:pPr>
            <a:r>
              <a:t/>
            </a:r>
            <a:endParaRPr sz="1800"/>
          </a:p>
        </p:txBody>
      </p:sp>
      <p:sp>
        <p:nvSpPr>
          <p:cNvPr id="1353" name="Google Shape;1353;p18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None/>
            </a:pPr>
            <a:r>
              <a:rPr lang="en" sz="1800"/>
              <a:t>  </a:t>
            </a:r>
            <a:r>
              <a:rPr lang="en" sz="1800" u="sng">
                <a:solidFill>
                  <a:schemeClr val="hlink"/>
                </a:solidFill>
                <a:hlinkClick r:id="rId4"/>
              </a:rPr>
              <a:t>slack.cncf.io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8,200+ users</a:t>
            </a:r>
            <a:endParaRPr sz="2400"/>
          </a:p>
          <a:p>
            <a:pPr indent="0" lvl="0" marL="0" rtl="0" algn="ctr">
              <a:spcBef>
                <a:spcPts val="600"/>
              </a:spcBef>
              <a:spcAft>
                <a:spcPts val="0"/>
              </a:spcAft>
              <a:buNone/>
            </a:pPr>
            <a:r>
              <a:rPr lang="en" sz="2400"/>
              <a:t>70+ public channels</a:t>
            </a:r>
            <a:endParaRPr sz="240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Communities</a:t>
            </a:r>
            <a:endParaRPr/>
          </a:p>
        </p:txBody>
      </p:sp>
      <p:sp>
        <p:nvSpPr>
          <p:cNvPr id="1362" name="Google Shape;1362;p18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Official Forum</a:t>
            </a:r>
            <a:br>
              <a:rPr lang="en" sz="2400"/>
            </a:br>
            <a:r>
              <a:rPr lang="en" sz="2400" u="sng">
                <a:solidFill>
                  <a:schemeClr val="hlink"/>
                </a:solidFill>
                <a:hlinkClick r:id="rId3"/>
              </a:rPr>
              <a:t>https://discuss.kubernetes.io</a:t>
            </a:r>
            <a:endParaRPr sz="2400"/>
          </a:p>
          <a:p>
            <a:pPr indent="-381000" lvl="0" marL="457200" rtl="0" algn="l">
              <a:spcBef>
                <a:spcPts val="1000"/>
              </a:spcBef>
              <a:spcAft>
                <a:spcPts val="0"/>
              </a:spcAft>
              <a:buSzPts val="2400"/>
              <a:buChar char="●"/>
            </a:pPr>
            <a:r>
              <a:rPr b="1" lang="en" sz="2400"/>
              <a:t>Subreddit</a:t>
            </a:r>
            <a:br>
              <a:rPr lang="en" sz="2400"/>
            </a:br>
            <a:r>
              <a:rPr lang="en" sz="2400" u="sng">
                <a:solidFill>
                  <a:schemeClr val="hlink"/>
                </a:solidFill>
                <a:hlinkClick r:id="rId4"/>
              </a:rPr>
              <a:t>https://reddit.com/r/kubernetes</a:t>
            </a:r>
            <a:endParaRPr sz="2400"/>
          </a:p>
          <a:p>
            <a:pPr indent="-381000" lvl="0" marL="457200" rtl="0" algn="l">
              <a:spcBef>
                <a:spcPts val="1000"/>
              </a:spcBef>
              <a:spcAft>
                <a:spcPts val="1000"/>
              </a:spcAft>
              <a:buSzPts val="2400"/>
              <a:buChar char="●"/>
            </a:pPr>
            <a:r>
              <a:rPr b="1" lang="en" sz="2400"/>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Meetups</a:t>
            </a:r>
            <a:endParaRPr/>
          </a:p>
        </p:txBody>
      </p:sp>
      <p:sp>
        <p:nvSpPr>
          <p:cNvPr id="1370" name="Google Shape;1370;p18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None/>
            </a:pPr>
            <a:r>
              <a:rPr lang="en" sz="1800" u="sng">
                <a:solidFill>
                  <a:schemeClr val="hlink"/>
                </a:solidFill>
                <a:hlinkClick r:id="rId3"/>
              </a:rPr>
              <a:t>meetup.com/topics/kubernetes/</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850+ groups</a:t>
            </a:r>
            <a:endParaRPr sz="2400"/>
          </a:p>
          <a:p>
            <a:pPr indent="0" lvl="0" marL="0" rtl="0" algn="ctr">
              <a:spcBef>
                <a:spcPts val="600"/>
              </a:spcBef>
              <a:spcAft>
                <a:spcPts val="0"/>
              </a:spcAft>
              <a:buNone/>
            </a:pPr>
            <a:r>
              <a:rPr lang="en" sz="2400"/>
              <a:t>380,000+ members</a:t>
            </a:r>
            <a:endParaRPr sz="2400"/>
          </a:p>
          <a:p>
            <a:pPr indent="0" lvl="0" marL="0" rtl="0" algn="ctr">
              <a:spcBef>
                <a:spcPts val="600"/>
              </a:spcBef>
              <a:spcAft>
                <a:spcPts val="0"/>
              </a:spcAft>
              <a:buNone/>
            </a:pPr>
            <a:r>
              <a:t/>
            </a:r>
            <a:endParaRPr sz="1800"/>
          </a:p>
        </p:txBody>
      </p:sp>
      <p:sp>
        <p:nvSpPr>
          <p:cNvPr id="1371" name="Google Shape;1371;p18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200+ groups</a:t>
            </a:r>
            <a:endParaRPr sz="2400"/>
          </a:p>
          <a:p>
            <a:pPr indent="0" lvl="0" marL="0" rtl="0" algn="ctr">
              <a:spcBef>
                <a:spcPts val="600"/>
              </a:spcBef>
              <a:spcAft>
                <a:spcPts val="0"/>
              </a:spcAft>
              <a:buNone/>
            </a:pPr>
            <a:r>
              <a:rPr lang="en" sz="2400"/>
              <a:t>120,000+ members</a:t>
            </a:r>
            <a:endParaRPr sz="2400"/>
          </a:p>
          <a:p>
            <a:pPr indent="0" lvl="0" marL="0" rtl="0" algn="ctr">
              <a:spcBef>
                <a:spcPts val="600"/>
              </a:spcBef>
              <a:spcAft>
                <a:spcPts val="0"/>
              </a:spcAft>
              <a:buClr>
                <a:srgbClr val="000000"/>
              </a:buClr>
              <a:buSzPts val="1100"/>
              <a:buFont typeface="Arial"/>
              <a:buNone/>
            </a:pPr>
            <a:r>
              <a:rPr lang="en" sz="2400"/>
              <a:t>45+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l="0" r="0" t="0"/>
          <a:stretch/>
        </p:blipFill>
        <p:spPr>
          <a:xfrm>
            <a:off x="2116900" y="1313800"/>
            <a:ext cx="4910198" cy="1806950"/>
          </a:xfrm>
          <a:prstGeom prst="rect">
            <a:avLst/>
          </a:prstGeom>
          <a:noFill/>
          <a:ln>
            <a:noFill/>
          </a:ln>
        </p:spPr>
      </p:pic>
      <p:sp>
        <p:nvSpPr>
          <p:cNvPr id="1381" name="Google Shape;1381;p184"/>
          <p:cNvSpPr txBox="1"/>
          <p:nvPr/>
        </p:nvSpPr>
        <p:spPr>
          <a:xfrm>
            <a:off x="5914600" y="3120750"/>
            <a:ext cx="27384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Europe: </a:t>
            </a:r>
            <a:br>
              <a:rPr lang="en" sz="1800"/>
            </a:br>
            <a:r>
              <a:rPr lang="en" sz="1800"/>
              <a:t>March 30 – April 2, 2020</a:t>
            </a:r>
            <a:br>
              <a:rPr lang="en" sz="1800"/>
            </a:br>
            <a:r>
              <a:rPr lang="en" sz="1800"/>
              <a:t>Amsterdam, Netherlands</a:t>
            </a:r>
            <a:endParaRPr sz="1800"/>
          </a:p>
        </p:txBody>
      </p:sp>
      <p:sp>
        <p:nvSpPr>
          <p:cNvPr id="1382" name="Google Shape;1382;p184"/>
          <p:cNvSpPr txBox="1"/>
          <p:nvPr/>
        </p:nvSpPr>
        <p:spPr>
          <a:xfrm>
            <a:off x="691600" y="3120750"/>
            <a:ext cx="25800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China: </a:t>
            </a:r>
            <a:br>
              <a:rPr lang="en" sz="1800"/>
            </a:br>
            <a:r>
              <a:rPr lang="en" sz="1800"/>
              <a:t>TBD</a:t>
            </a:r>
            <a:endParaRPr sz="1800"/>
          </a:p>
        </p:txBody>
      </p:sp>
      <p:sp>
        <p:nvSpPr>
          <p:cNvPr id="1383" name="Google Shape;1383;p184"/>
          <p:cNvSpPr txBox="1"/>
          <p:nvPr/>
        </p:nvSpPr>
        <p:spPr>
          <a:xfrm>
            <a:off x="3271600" y="3692275"/>
            <a:ext cx="26907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North America:</a:t>
            </a:r>
            <a:r>
              <a:rPr lang="en" sz="1800"/>
              <a:t> </a:t>
            </a:r>
            <a:br>
              <a:rPr lang="en" sz="1800"/>
            </a:br>
            <a:r>
              <a:rPr lang="en" sz="1800"/>
              <a:t>November </a:t>
            </a:r>
            <a:r>
              <a:rPr lang="en" sz="1800"/>
              <a:t>18 - 21, 2019</a:t>
            </a:r>
            <a:br>
              <a:rPr lang="en" sz="1800"/>
            </a:br>
            <a:r>
              <a:rPr lang="en" sz="1800"/>
              <a:t>San Diego, CA</a:t>
            </a:r>
            <a:endParaRPr sz="1800"/>
          </a:p>
        </p:txBody>
      </p:sp>
      <p:sp>
        <p:nvSpPr>
          <p:cNvPr id="1384" name="Google Shape;1384;p184"/>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b="0" l="0" r="0"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SIGs</a:t>
            </a:r>
            <a:endParaRPr/>
          </a:p>
        </p:txBody>
      </p:sp>
      <p:sp>
        <p:nvSpPr>
          <p:cNvPr id="1397" name="Google Shape;1397;p1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Kubernetes components and features are broken down into smaller self-managed communities known as </a:t>
            </a:r>
            <a:r>
              <a:rPr b="1" lang="en"/>
              <a:t>Special Interest Groups</a:t>
            </a:r>
            <a:r>
              <a:rPr lang="en"/>
              <a:t> (</a:t>
            </a:r>
            <a:r>
              <a:rPr b="1" lang="en"/>
              <a:t>SIG</a:t>
            </a:r>
            <a:r>
              <a:rPr lang="en"/>
              <a:t>).</a:t>
            </a:r>
            <a:endParaRPr/>
          </a:p>
          <a:p>
            <a:pPr indent="-419100" lvl="0" marL="457200" rtl="0" algn="l">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8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 List</a:t>
            </a:r>
            <a:endParaRPr/>
          </a:p>
        </p:txBody>
      </p:sp>
      <p:sp>
        <p:nvSpPr>
          <p:cNvPr id="1403" name="Google Shape;1403;p187"/>
          <p:cNvSpPr txBox="1"/>
          <p:nvPr/>
        </p:nvSpPr>
        <p:spPr>
          <a:xfrm>
            <a:off x="3282750"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04" name="Google Shape;1404;p187"/>
          <p:cNvPicPr preferRelativeResize="0"/>
          <p:nvPr/>
        </p:nvPicPr>
        <p:blipFill>
          <a:blip r:embed="rId4">
            <a:alphaModFix/>
          </a:blip>
          <a:stretch>
            <a:fillRect/>
          </a:stretch>
        </p:blipFill>
        <p:spPr>
          <a:xfrm>
            <a:off x="566563" y="892053"/>
            <a:ext cx="8010869" cy="3359397"/>
          </a:xfrm>
          <a:prstGeom prst="rect">
            <a:avLst/>
          </a:prstGeom>
          <a:noFill/>
          <a:ln>
            <a:noFill/>
          </a:ln>
        </p:spPr>
      </p:pic>
      <p:sp>
        <p:nvSpPr>
          <p:cNvPr id="1405" name="Google Shape;1405;p187"/>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Groups</a:t>
            </a:r>
            <a:endParaRPr/>
          </a:p>
        </p:txBody>
      </p:sp>
      <p:sp>
        <p:nvSpPr>
          <p:cNvPr id="1411" name="Google Shape;1411;p1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Similar to SIGs, but are topic focused, time-bounded, or act as a focal point for cross-sig </a:t>
            </a:r>
            <a:r>
              <a:rPr lang="en"/>
              <a:t>coordination.</a:t>
            </a:r>
            <a:endParaRPr/>
          </a:p>
          <a:p>
            <a:pPr indent="-419100" lvl="0" marL="457200" rtl="0" algn="l">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Couple </a:t>
            </a:r>
            <a:endParaRPr/>
          </a:p>
          <a:p>
            <a:pPr indent="0" lvl="0" marL="0" rtl="0" algn="ctr">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8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WG</a:t>
            </a:r>
            <a:r>
              <a:rPr lang="en"/>
              <a:t> List</a:t>
            </a:r>
            <a:endParaRPr/>
          </a:p>
        </p:txBody>
      </p:sp>
      <p:sp>
        <p:nvSpPr>
          <p:cNvPr id="1417" name="Google Shape;1417;p189"/>
          <p:cNvSpPr txBox="1"/>
          <p:nvPr/>
        </p:nvSpPr>
        <p:spPr>
          <a:xfrm>
            <a:off x="1068925"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18" name="Google Shape;1418;p189"/>
          <p:cNvPicPr preferRelativeResize="0"/>
          <p:nvPr/>
        </p:nvPicPr>
        <p:blipFill>
          <a:blip r:embed="rId4">
            <a:alphaModFix/>
          </a:blip>
          <a:stretch>
            <a:fillRect/>
          </a:stretch>
        </p:blipFill>
        <p:spPr>
          <a:xfrm>
            <a:off x="152400" y="1215778"/>
            <a:ext cx="8839199" cy="2379784"/>
          </a:xfrm>
          <a:prstGeom prst="rect">
            <a:avLst/>
          </a:prstGeom>
          <a:noFill/>
          <a:ln>
            <a:noFill/>
          </a:ln>
        </p:spPr>
      </p:pic>
      <p:sp>
        <p:nvSpPr>
          <p:cNvPr id="1419" name="Google Shape;1419;p189"/>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425" name="Google Shape;1425;p19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b="1" lang="en" sz="1200"/>
              <a:t>Free Kubernetes Courses</a:t>
            </a:r>
            <a:br>
              <a:rPr lang="en" sz="1200"/>
            </a:br>
            <a:r>
              <a:rPr lang="en" sz="1200" u="sng">
                <a:solidFill>
                  <a:schemeClr val="hlink"/>
                </a:solidFill>
                <a:hlinkClick r:id="rId3"/>
              </a:rPr>
              <a:t>https://www.edx.org/</a:t>
            </a:r>
            <a:r>
              <a:rPr lang="en" sz="1200"/>
              <a:t> </a:t>
            </a:r>
            <a:endParaRPr sz="1200"/>
          </a:p>
          <a:p>
            <a:pPr indent="-304800" lvl="0" marL="457200" rtl="0" algn="l">
              <a:spcBef>
                <a:spcPts val="1000"/>
              </a:spcBef>
              <a:spcAft>
                <a:spcPts val="0"/>
              </a:spcAft>
              <a:buSzPts val="1200"/>
              <a:buChar char="●"/>
            </a:pPr>
            <a:r>
              <a:rPr b="1" lang="en" sz="1200"/>
              <a:t>Interactive Kubernetes Tutorials</a:t>
            </a:r>
            <a:br>
              <a:rPr lang="en" sz="1200"/>
            </a:br>
            <a:r>
              <a:rPr lang="en" sz="1200" u="sng">
                <a:solidFill>
                  <a:schemeClr val="hlink"/>
                </a:solidFill>
                <a:hlinkClick r:id="rId4"/>
              </a:rPr>
              <a:t>https://www.katacoda.com/courses/kubernetes</a:t>
            </a:r>
            <a:endParaRPr sz="1200"/>
          </a:p>
          <a:p>
            <a:pPr indent="-304800" lvl="0" marL="457200" rtl="0" algn="l">
              <a:spcBef>
                <a:spcPts val="1000"/>
              </a:spcBef>
              <a:spcAft>
                <a:spcPts val="0"/>
              </a:spcAft>
              <a:buSzPts val="1200"/>
              <a:buChar char="●"/>
            </a:pPr>
            <a:r>
              <a:rPr b="1" lang="en" sz="1200"/>
              <a:t>Learn Kubernetes the Hard Way</a:t>
            </a:r>
            <a:br>
              <a:rPr lang="en" sz="1200"/>
            </a:br>
            <a:r>
              <a:rPr lang="en" sz="1200" u="sng">
                <a:solidFill>
                  <a:schemeClr val="hlink"/>
                </a:solidFill>
                <a:hlinkClick r:id="rId5"/>
              </a:rPr>
              <a:t>https://github.com/kelseyhightower/kubernetes-the-hard-way</a:t>
            </a:r>
            <a:endParaRPr sz="1200"/>
          </a:p>
          <a:p>
            <a:pPr indent="-304800" lvl="0" marL="457200" rtl="0" algn="l">
              <a:spcBef>
                <a:spcPts val="1000"/>
              </a:spcBef>
              <a:spcAft>
                <a:spcPts val="0"/>
              </a:spcAft>
              <a:buSzPts val="1200"/>
              <a:buChar char="●"/>
            </a:pPr>
            <a:r>
              <a:rPr b="1" lang="en" sz="1200"/>
              <a:t>Official Kubernetes Youtube Channel</a:t>
            </a:r>
            <a:br>
              <a:rPr lang="en" sz="1200"/>
            </a:br>
            <a:r>
              <a:rPr lang="en" sz="1200" u="sng">
                <a:solidFill>
                  <a:schemeClr val="hlink"/>
                </a:solidFill>
                <a:hlinkClick r:id="rId6"/>
              </a:rPr>
              <a:t>https://www.youtube.com/c/KubernetesCommunity</a:t>
            </a:r>
            <a:endParaRPr sz="1200"/>
          </a:p>
          <a:p>
            <a:pPr indent="-304800" lvl="0" marL="457200" rtl="0" algn="l">
              <a:spcBef>
                <a:spcPts val="1000"/>
              </a:spcBef>
              <a:spcAft>
                <a:spcPts val="0"/>
              </a:spcAft>
              <a:buSzPts val="1200"/>
              <a:buChar char="●"/>
            </a:pPr>
            <a:r>
              <a:rPr b="1" lang="en" sz="1200"/>
              <a:t>Official CNCF Youtube Channel</a:t>
            </a:r>
            <a:br>
              <a:rPr lang="en" sz="1200"/>
            </a:br>
            <a:r>
              <a:rPr lang="en" sz="1200" u="sng">
                <a:solidFill>
                  <a:schemeClr val="hlink"/>
                </a:solidFill>
                <a:hlinkClick r:id="rId7"/>
              </a:rPr>
              <a:t>https://www.youtube.com/c/cloudnativefdn</a:t>
            </a:r>
            <a:endParaRPr sz="1200"/>
          </a:p>
          <a:p>
            <a:pPr indent="-304800" lvl="0" marL="457200" rtl="0" algn="l">
              <a:spcBef>
                <a:spcPts val="1000"/>
              </a:spcBef>
              <a:spcAft>
                <a:spcPts val="0"/>
              </a:spcAft>
              <a:buSzPts val="1200"/>
              <a:buChar char="●"/>
            </a:pPr>
            <a:r>
              <a:rPr b="1" lang="en" sz="1200"/>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indent="-304800" lvl="0" marL="457200" rtl="0" algn="l">
              <a:spcBef>
                <a:spcPts val="1000"/>
              </a:spcBef>
              <a:spcAft>
                <a:spcPts val="0"/>
              </a:spcAft>
              <a:buSzPts val="1200"/>
              <a:buChar char="●"/>
            </a:pPr>
            <a:r>
              <a:rPr b="1" lang="en" sz="1200"/>
              <a:t>Awesome Kubernetes</a:t>
            </a:r>
            <a:br>
              <a:rPr lang="en" sz="1200"/>
            </a:br>
            <a:r>
              <a:rPr lang="en" sz="1200" u="sng">
                <a:solidFill>
                  <a:schemeClr val="hlink"/>
                </a:solidFill>
                <a:hlinkClick r:id="rId9"/>
              </a:rPr>
              <a:t>https://ramitsurana.gitbooks.io/awesome-kubernetes/content/</a:t>
            </a:r>
            <a:endParaRPr sz="1200"/>
          </a:p>
          <a:p>
            <a:pPr indent="0" lvl="0" marL="0" rtl="0" algn="l">
              <a:spcBef>
                <a:spcPts val="1000"/>
              </a:spcBef>
              <a:spcAft>
                <a:spcPts val="1000"/>
              </a:spcAft>
              <a:buNone/>
            </a:pPr>
            <a:r>
              <a:t/>
            </a: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91"/>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83" name="Google Shape;183;p28"/>
          <p:cNvSpPr txBox="1"/>
          <p:nvPr>
            <p:ph idx="1" type="body"/>
          </p:nvPr>
        </p:nvSpPr>
        <p:spPr>
          <a:xfrm>
            <a:off x="457200" y="1200150"/>
            <a:ext cx="5406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a:t>Atomic unit</a:t>
            </a:r>
            <a:r>
              <a:rPr lang="en"/>
              <a:t> or smallest “</a:t>
            </a:r>
            <a:r>
              <a:rPr i="1" lang="en"/>
              <a:t>unit of work</a:t>
            </a:r>
            <a:r>
              <a:rPr lang="en"/>
              <a:t>”of Kubernetes.</a:t>
            </a:r>
            <a:endParaRPr/>
          </a:p>
          <a:p>
            <a:pPr indent="-419100" lvl="0" marL="457200" rtl="0" algn="l">
              <a:spcBef>
                <a:spcPts val="1000"/>
              </a:spcBef>
              <a:spcAft>
                <a:spcPts val="1000"/>
              </a:spcAft>
              <a:buSzPts val="3000"/>
              <a:buChar char="●"/>
            </a:pPr>
            <a:r>
              <a:rPr lang="en"/>
              <a:t>Pods are </a:t>
            </a:r>
            <a:r>
              <a:rPr b="1" lang="en"/>
              <a:t>one or MORE containers</a:t>
            </a:r>
            <a:r>
              <a:rPr lang="en"/>
              <a:t> that share volumes, a network namespace, and are a part of a </a:t>
            </a:r>
            <a:r>
              <a:rPr b="1" lang="en"/>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65" name="Google Shape;65;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Requirements:</a:t>
            </a:r>
            <a:endParaRPr b="1"/>
          </a:p>
          <a:p>
            <a:pPr indent="-381000" lvl="0" marL="457200" rtl="0" algn="l">
              <a:spcBef>
                <a:spcPts val="600"/>
              </a:spcBef>
              <a:spcAft>
                <a:spcPts val="0"/>
              </a:spcAft>
              <a:buSzPts val="2400"/>
              <a:buChar char="●"/>
            </a:pPr>
            <a:r>
              <a:rPr b="1" lang="en" sz="2400"/>
              <a:t>Minikube:</a:t>
            </a:r>
            <a:br>
              <a:rPr b="1" lang="en" sz="2400"/>
            </a:br>
            <a:r>
              <a:rPr lang="en" sz="2400"/>
              <a:t> </a:t>
            </a:r>
            <a:r>
              <a:rPr lang="en" sz="2400" u="sng">
                <a:solidFill>
                  <a:schemeClr val="hlink"/>
                </a:solidFill>
                <a:hlinkClick r:id="rId3"/>
              </a:rPr>
              <a:t>https://github.com/kubernetes/minikube</a:t>
            </a:r>
            <a:endParaRPr sz="2400"/>
          </a:p>
          <a:p>
            <a:pPr indent="-381000" lvl="0" marL="457200" rtl="0" algn="l">
              <a:spcBef>
                <a:spcPts val="0"/>
              </a:spcBef>
              <a:spcAft>
                <a:spcPts val="0"/>
              </a:spcAft>
              <a:buSzPts val="2400"/>
              <a:buChar char="●"/>
            </a:pPr>
            <a:r>
              <a:rPr b="1" lang="en" sz="2400"/>
              <a:t>Virtualbox*:</a:t>
            </a:r>
            <a:br>
              <a:rPr lang="en" sz="2400"/>
            </a:br>
            <a:r>
              <a:rPr lang="en" sz="2400" u="sng">
                <a:solidFill>
                  <a:schemeClr val="hlink"/>
                </a:solidFill>
                <a:hlinkClick r:id="rId4"/>
              </a:rPr>
              <a:t>https://www.virtualbox.org/wiki/Downloads</a:t>
            </a:r>
            <a:endParaRPr sz="2400"/>
          </a:p>
          <a:p>
            <a:pPr indent="-381000" lvl="0" marL="457200" rtl="0" algn="l">
              <a:spcBef>
                <a:spcPts val="0"/>
              </a:spcBef>
              <a:spcAft>
                <a:spcPts val="0"/>
              </a:spcAft>
              <a:buSzPts val="2400"/>
              <a:buChar char="●"/>
            </a:pPr>
            <a:r>
              <a:rPr b="1" lang="en" sz="2400"/>
              <a:t>kubectl:</a:t>
            </a:r>
            <a:br>
              <a:rPr b="1" lang="en" sz="2400"/>
            </a:br>
            <a:r>
              <a:rPr lang="en" sz="2400" u="sng">
                <a:solidFill>
                  <a:schemeClr val="hlink"/>
                </a:solidFill>
                <a:hlinkClick r:id="rId5"/>
              </a:rPr>
              <a:t>https://kubernetes.io/docs/tasks/tools/install-kubectl/</a:t>
            </a:r>
            <a:endParaRPr sz="2400"/>
          </a:p>
          <a:p>
            <a:pPr indent="-381000" lvl="0" marL="457200" rtl="0" algn="l">
              <a:spcBef>
                <a:spcPts val="0"/>
              </a:spcBef>
              <a:spcAft>
                <a:spcPts val="0"/>
              </a:spcAft>
              <a:buSzPts val="2400"/>
              <a:buChar char="●"/>
            </a:pPr>
            <a:r>
              <a:rPr b="1" lang="en" sz="2400"/>
              <a:t>k8s-intro-tutorials repo:</a:t>
            </a:r>
            <a:br>
              <a:rPr b="1" lang="en" sz="2400"/>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90" name="Google Shape;190;p29"/>
          <p:cNvSpPr txBox="1"/>
          <p:nvPr>
            <p:ph idx="1" type="body"/>
          </p:nvPr>
        </p:nvSpPr>
        <p:spPr>
          <a:xfrm>
            <a:off x="457200" y="1200150"/>
            <a:ext cx="5469000" cy="260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800"/>
              <a:t>They are </a:t>
            </a:r>
            <a:endParaRPr b="1" sz="4800"/>
          </a:p>
          <a:p>
            <a:pPr indent="0" lvl="0" marL="0" rtl="0" algn="ctr">
              <a:spcBef>
                <a:spcPts val="600"/>
              </a:spcBef>
              <a:spcAft>
                <a:spcPts val="0"/>
              </a:spcAft>
              <a:buNone/>
            </a:pPr>
            <a:r>
              <a:rPr b="1" lang="en" sz="4800"/>
              <a:t>also </a:t>
            </a:r>
            <a:endParaRPr b="1" sz="4800"/>
          </a:p>
          <a:p>
            <a:pPr indent="0" lvl="0" marL="0" rtl="0" algn="ctr">
              <a:spcBef>
                <a:spcPts val="600"/>
              </a:spcBef>
              <a:spcAft>
                <a:spcPts val="0"/>
              </a:spcAft>
              <a:buClr>
                <a:schemeClr val="dk1"/>
              </a:buClr>
              <a:buSzPts val="1100"/>
              <a:buFont typeface="Arial"/>
              <a:buNone/>
            </a:pPr>
            <a:r>
              <a:rPr b="1" lang="en" sz="4800"/>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198" name="Google Shape;198;p30"/>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05" name="Google Shape;205;p31"/>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p:nvPr>
            <p:ph idx="1" type="body"/>
          </p:nvPr>
        </p:nvSpPr>
        <p:spPr>
          <a:xfrm>
            <a:off x="457200" y="3753925"/>
            <a:ext cx="59469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5400"/>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a:p>
            <a:pPr indent="0" lvl="0" marL="0" rtl="0" algn="ctr">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24" name="Google Shape;224;p34"/>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 Plane</a:t>
            </a:r>
            <a:r>
              <a:rPr lang="en"/>
              <a:t>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Plane Components</a:t>
            </a:r>
            <a:endParaRPr/>
          </a:p>
        </p:txBody>
      </p:sp>
      <p:sp>
        <p:nvSpPr>
          <p:cNvPr id="230" name="Google Shape;230;p35"/>
          <p:cNvSpPr txBox="1"/>
          <p:nvPr>
            <p:ph idx="1" type="body"/>
          </p:nvPr>
        </p:nvSpPr>
        <p:spPr>
          <a:xfrm>
            <a:off x="457200" y="1532100"/>
            <a:ext cx="5673000" cy="3393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kube-apiserver</a:t>
            </a:r>
            <a:endParaRPr/>
          </a:p>
          <a:p>
            <a:pPr indent="-419100" lvl="0" marL="457200" rtl="0" algn="l">
              <a:spcBef>
                <a:spcPts val="0"/>
              </a:spcBef>
              <a:spcAft>
                <a:spcPts val="0"/>
              </a:spcAft>
              <a:buSzPts val="3000"/>
              <a:buChar char="●"/>
            </a:pPr>
            <a:r>
              <a:rPr lang="en"/>
              <a:t>etcd</a:t>
            </a:r>
            <a:endParaRPr/>
          </a:p>
          <a:p>
            <a:pPr indent="-419100" lvl="0" marL="457200" rtl="0" algn="l">
              <a:spcBef>
                <a:spcPts val="0"/>
              </a:spcBef>
              <a:spcAft>
                <a:spcPts val="0"/>
              </a:spcAft>
              <a:buSzPts val="3000"/>
              <a:buChar char="●"/>
            </a:pPr>
            <a:r>
              <a:rPr lang="en"/>
              <a:t>kube-controller-manager</a:t>
            </a:r>
            <a:endParaRPr/>
          </a:p>
          <a:p>
            <a:pPr indent="-419100" lvl="0" marL="457200" rtl="0" algn="l">
              <a:spcBef>
                <a:spcPts val="0"/>
              </a:spcBef>
              <a:spcAft>
                <a:spcPts val="0"/>
              </a:spcAft>
              <a:buSzPts val="3000"/>
              <a:buChar char="●"/>
            </a:pPr>
            <a:r>
              <a:rPr lang="en"/>
              <a:t>kube-scheduler</a:t>
            </a:r>
            <a:endParaRPr/>
          </a:p>
          <a:p>
            <a:pPr indent="0" lvl="0" marL="0" rtl="0" algn="l">
              <a:spcBef>
                <a:spcPts val="600"/>
              </a:spcBef>
              <a:spcAft>
                <a:spcPts val="0"/>
              </a:spcAft>
              <a:buNone/>
            </a:pPr>
            <a:r>
              <a:t/>
            </a:r>
            <a:endParaRPr/>
          </a:p>
        </p:txBody>
      </p:sp>
      <p:pic>
        <p:nvPicPr>
          <p:cNvPr id="231" name="Google Shape;231;p35"/>
          <p:cNvPicPr preferRelativeResize="0"/>
          <p:nvPr/>
        </p:nvPicPr>
        <p:blipFill rotWithShape="1">
          <a:blip r:embed="rId3">
            <a:alphaModFix/>
          </a:blip>
          <a:srcRect b="11402" l="0" r="58101" t="0"/>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kube-apiserver</a:t>
            </a:r>
            <a:endParaRPr/>
          </a:p>
        </p:txBody>
      </p:sp>
      <p:sp>
        <p:nvSpPr>
          <p:cNvPr id="237" name="Google Shape;237;p3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Provides a forward facing REST interface into the kubernetes control plane and datastore.  </a:t>
            </a:r>
            <a:endParaRPr sz="2400"/>
          </a:p>
          <a:p>
            <a:pPr indent="-381000" lvl="0" marL="457200" rtl="0" algn="l">
              <a:spcBef>
                <a:spcPts val="1000"/>
              </a:spcBef>
              <a:spcAft>
                <a:spcPts val="0"/>
              </a:spcAft>
              <a:buSzPts val="2400"/>
              <a:buChar char="●"/>
            </a:pPr>
            <a:r>
              <a:rPr lang="en" sz="2400"/>
              <a:t>All clients and other applications interact with kubernetes </a:t>
            </a:r>
            <a:r>
              <a:rPr b="1" lang="en" sz="2400"/>
              <a:t>strictly</a:t>
            </a:r>
            <a:r>
              <a:rPr lang="en" sz="2400"/>
              <a:t> through the API Server.</a:t>
            </a:r>
            <a:endParaRPr sz="2400"/>
          </a:p>
          <a:p>
            <a:pPr indent="-381000" lvl="0" marL="457200" rtl="0" algn="l">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43" name="Google Shape;243;p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etcd acts as the cluster datastore.</a:t>
            </a:r>
            <a:endParaRPr sz="2400"/>
          </a:p>
          <a:p>
            <a:pPr indent="-381000" lvl="0" marL="457200" rtl="0" algn="l">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indent="-381000" lvl="0" marL="457200" rtl="0" algn="l">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50" name="Google Shape;250;p38"/>
          <p:cNvSpPr txBox="1"/>
          <p:nvPr>
            <p:ph idx="1" type="body"/>
          </p:nvPr>
        </p:nvSpPr>
        <p:spPr>
          <a:xfrm>
            <a:off x="457200" y="1200150"/>
            <a:ext cx="42720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U</a:t>
            </a:r>
            <a:r>
              <a:rPr lang="en" sz="2400"/>
              <a:t>ses </a:t>
            </a:r>
            <a:r>
              <a:rPr i="1" lang="en" sz="2400"/>
              <a:t>“Raft </a:t>
            </a:r>
            <a:r>
              <a:rPr i="1" lang="en" sz="2400"/>
              <a:t>Consensus” </a:t>
            </a:r>
            <a:r>
              <a:rPr lang="en" sz="2400"/>
              <a:t>among a quorum of systems to create a fault-tolerant consistent </a:t>
            </a:r>
            <a:r>
              <a:rPr i="1" lang="en" sz="2400"/>
              <a:t>“view”</a:t>
            </a:r>
            <a:r>
              <a:rPr lang="en" sz="2400"/>
              <a:t> of the cluster.</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u="sng">
                <a:solidFill>
                  <a:schemeClr val="hlink"/>
                </a:solidFill>
                <a:hlinkClick r:id="rId3"/>
              </a:rPr>
              <a:t>https://raft.github.io/</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72" name="Google Shape;72;p1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Go here for install instructions</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extLst>
                    <a:ext uri="{A12FA001-AC4F-418D-AE19-62706E023703}">
                      <ahyp:hlinkClr val="tx"/>
                    </a:ext>
                  </a:extLst>
                </a:hlinkClick>
              </a:rPr>
              <a:t>https://goo.gl/1HV3Tu</a:t>
            </a:r>
            <a:endParaRPr b="1" sz="6000"/>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kube-controller-manager</a:t>
            </a:r>
            <a:endParaRPr/>
          </a:p>
        </p:txBody>
      </p:sp>
      <p:sp>
        <p:nvSpPr>
          <p:cNvPr id="258" name="Google Shape;258;p3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Serves as the primary daemon that manages all core component control loops. </a:t>
            </a:r>
            <a:endParaRPr/>
          </a:p>
          <a:p>
            <a:pPr indent="-419100" lvl="0" marL="457200" rtl="0" algn="l">
              <a:spcBef>
                <a:spcPts val="1000"/>
              </a:spcBef>
              <a:spcAft>
                <a:spcPts val="0"/>
              </a:spcAft>
              <a:buSzPts val="3000"/>
              <a:buChar char="●"/>
            </a:pPr>
            <a:r>
              <a:rPr lang="en"/>
              <a:t>Monitors the cluster state via the apiserver and </a:t>
            </a:r>
            <a:r>
              <a:rPr b="1" lang="en"/>
              <a:t>steers the cluster towards the desired state</a:t>
            </a:r>
            <a:r>
              <a:rPr lang="en"/>
              <a:t>.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kube-scheduler</a:t>
            </a:r>
            <a:endParaRPr/>
          </a:p>
        </p:txBody>
      </p:sp>
      <p:sp>
        <p:nvSpPr>
          <p:cNvPr id="264" name="Google Shape;264;p4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Verbose policy-rich engine that evaluates workload requirements and attempts to place it on a matching resource.</a:t>
            </a:r>
            <a:endParaRPr sz="2400"/>
          </a:p>
          <a:p>
            <a:pPr indent="-381000" lvl="0" marL="457200" rtl="0" algn="l">
              <a:spcBef>
                <a:spcPts val="1000"/>
              </a:spcBef>
              <a:spcAft>
                <a:spcPts val="0"/>
              </a:spcAft>
              <a:buSzPts val="2400"/>
              <a:buChar char="●"/>
            </a:pPr>
            <a:r>
              <a:rPr lang="en" sz="2400"/>
              <a:t>Default scheduler uses bin packing.</a:t>
            </a:r>
            <a:endParaRPr sz="2400"/>
          </a:p>
          <a:p>
            <a:pPr indent="-381000" lvl="0" marL="457200" rtl="0" algn="l">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70" name="Google Shape;270;p41"/>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a:t>
            </a:r>
            <a:endParaRPr/>
          </a:p>
          <a:p>
            <a:pPr indent="0" lvl="0" marL="0" rtl="0" algn="ctr">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 Components</a:t>
            </a:r>
            <a:endParaRPr/>
          </a:p>
        </p:txBody>
      </p:sp>
      <p:sp>
        <p:nvSpPr>
          <p:cNvPr id="276" name="Google Shape;276;p42"/>
          <p:cNvSpPr txBox="1"/>
          <p:nvPr>
            <p:ph idx="1" type="body"/>
          </p:nvPr>
        </p:nvSpPr>
        <p:spPr>
          <a:xfrm>
            <a:off x="457200" y="1200150"/>
            <a:ext cx="5800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k</a:t>
            </a:r>
            <a:r>
              <a:rPr lang="en"/>
              <a:t>ubelet</a:t>
            </a:r>
            <a:endParaRPr/>
          </a:p>
          <a:p>
            <a:pPr indent="-419100" lvl="0" marL="457200" rtl="0" algn="l">
              <a:spcBef>
                <a:spcPts val="0"/>
              </a:spcBef>
              <a:spcAft>
                <a:spcPts val="0"/>
              </a:spcAft>
              <a:buSzPts val="3000"/>
              <a:buChar char="●"/>
            </a:pPr>
            <a:r>
              <a:rPr lang="en"/>
              <a:t>kube-proxy</a:t>
            </a:r>
            <a:endParaRPr/>
          </a:p>
          <a:p>
            <a:pPr indent="-419100" lvl="0" marL="457200" rtl="0" algn="l">
              <a:spcBef>
                <a:spcPts val="0"/>
              </a:spcBef>
              <a:spcAft>
                <a:spcPts val="0"/>
              </a:spcAft>
              <a:buSzPts val="3000"/>
              <a:buChar char="●"/>
            </a:pPr>
            <a:r>
              <a:rPr lang="en"/>
              <a:t>Container Runtime Engine</a:t>
            </a:r>
            <a:endParaRPr/>
          </a:p>
          <a:p>
            <a:pPr indent="0" lvl="0" marL="0" rtl="0" algn="l">
              <a:spcBef>
                <a:spcPts val="60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3" name="Google Shape;283;p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Acts as the node agent responsible for managing the lifecycle of every pod on its host. </a:t>
            </a:r>
            <a:endParaRPr sz="2400"/>
          </a:p>
          <a:p>
            <a:pPr indent="-381000" lvl="0" marL="457200" rtl="0" algn="l">
              <a:spcBef>
                <a:spcPts val="1000"/>
              </a:spcBef>
              <a:spcAft>
                <a:spcPts val="0"/>
              </a:spcAft>
              <a:buSzPts val="2400"/>
              <a:buChar char="●"/>
            </a:pPr>
            <a:r>
              <a:rPr lang="en" sz="2400"/>
              <a:t>Kubelet understands YAML container manifests that it can read from several sources:</a:t>
            </a:r>
            <a:endParaRPr sz="2400"/>
          </a:p>
          <a:p>
            <a:pPr indent="-381000" lvl="1" marL="914400" rtl="0" algn="l">
              <a:spcBef>
                <a:spcPts val="0"/>
              </a:spcBef>
              <a:spcAft>
                <a:spcPts val="0"/>
              </a:spcAft>
              <a:buSzPts val="2400"/>
              <a:buChar char="○"/>
            </a:pPr>
            <a:r>
              <a:rPr lang="en" sz="2400"/>
              <a:t>file path</a:t>
            </a:r>
            <a:endParaRPr sz="2400"/>
          </a:p>
          <a:p>
            <a:pPr indent="-381000" lvl="1" marL="914400" rtl="0" algn="l">
              <a:spcBef>
                <a:spcPts val="0"/>
              </a:spcBef>
              <a:spcAft>
                <a:spcPts val="0"/>
              </a:spcAft>
              <a:buSzPts val="2400"/>
              <a:buChar char="○"/>
            </a:pPr>
            <a:r>
              <a:rPr lang="en" sz="2400"/>
              <a:t>HTTP Endpoint</a:t>
            </a:r>
            <a:endParaRPr sz="2400"/>
          </a:p>
          <a:p>
            <a:pPr indent="-381000" lvl="1" marL="914400" rtl="0" algn="l">
              <a:spcBef>
                <a:spcPts val="0"/>
              </a:spcBef>
              <a:spcAft>
                <a:spcPts val="0"/>
              </a:spcAft>
              <a:buSzPts val="2400"/>
              <a:buChar char="○"/>
            </a:pPr>
            <a:r>
              <a:rPr lang="en" sz="2400"/>
              <a:t>etcd watch acting on any changes</a:t>
            </a:r>
            <a:endParaRPr sz="2400"/>
          </a:p>
          <a:p>
            <a:pPr indent="-381000" lvl="1" marL="914400" rtl="0" algn="l">
              <a:spcBef>
                <a:spcPts val="0"/>
              </a:spcBef>
              <a:spcAft>
                <a:spcPts val="0"/>
              </a:spcAft>
              <a:buSzPts val="2400"/>
              <a:buChar char="○"/>
            </a:pPr>
            <a:r>
              <a:rPr lang="en" sz="2400"/>
              <a:t>HTTP Server mode accepting container manifests over a simple API.</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kube-proxy</a:t>
            </a:r>
            <a:endParaRPr/>
          </a:p>
        </p:txBody>
      </p:sp>
      <p:sp>
        <p:nvSpPr>
          <p:cNvPr id="289" name="Google Shape;289;p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Manages the network rules on each node.</a:t>
            </a:r>
            <a:endParaRPr sz="2400"/>
          </a:p>
          <a:p>
            <a:pPr indent="-381000" lvl="0" marL="457200" rtl="0" algn="l">
              <a:spcBef>
                <a:spcPts val="1000"/>
              </a:spcBef>
              <a:spcAft>
                <a:spcPts val="0"/>
              </a:spcAft>
              <a:buSzPts val="2400"/>
              <a:buChar char="●"/>
            </a:pPr>
            <a:r>
              <a:rPr lang="en" sz="2400"/>
              <a:t>Performs connection forwarding or load balancing for Kubernetes cluster services.</a:t>
            </a:r>
            <a:endParaRPr sz="2400"/>
          </a:p>
          <a:p>
            <a:pPr indent="-381000" lvl="0" marL="457200" rtl="0" algn="l">
              <a:spcBef>
                <a:spcPts val="1000"/>
              </a:spcBef>
              <a:spcAft>
                <a:spcPts val="0"/>
              </a:spcAft>
              <a:buSzPts val="2400"/>
              <a:buChar char="●"/>
            </a:pPr>
            <a:r>
              <a:rPr lang="en" sz="2400"/>
              <a:t>Available Proxy Modes:</a:t>
            </a:r>
            <a:endParaRPr sz="2400"/>
          </a:p>
          <a:p>
            <a:pPr indent="-381000" lvl="1" marL="914400" rtl="0" algn="l">
              <a:spcBef>
                <a:spcPts val="0"/>
              </a:spcBef>
              <a:spcAft>
                <a:spcPts val="0"/>
              </a:spcAft>
              <a:buSzPts val="2400"/>
              <a:buChar char="○"/>
            </a:pPr>
            <a:r>
              <a:rPr lang="en" sz="2400"/>
              <a:t>Userspace</a:t>
            </a:r>
            <a:endParaRPr/>
          </a:p>
          <a:p>
            <a:pPr indent="-381000" lvl="1" marL="914400" rtl="0" algn="l">
              <a:spcBef>
                <a:spcPts val="0"/>
              </a:spcBef>
              <a:spcAft>
                <a:spcPts val="0"/>
              </a:spcAft>
              <a:buSzPts val="2400"/>
              <a:buChar char="○"/>
            </a:pPr>
            <a:r>
              <a:rPr lang="en" sz="2400"/>
              <a:t>iptables</a:t>
            </a:r>
            <a:endParaRPr/>
          </a:p>
          <a:p>
            <a:pPr indent="-381000" lvl="1" marL="914400" rtl="0" algn="l">
              <a:spcBef>
                <a:spcPts val="0"/>
              </a:spcBef>
              <a:spcAft>
                <a:spcPts val="0"/>
              </a:spcAft>
              <a:buSzPts val="2400"/>
              <a:buChar char="○"/>
            </a:pPr>
            <a:r>
              <a:rPr lang="en" sz="2400"/>
              <a:t>ipvs (def</a:t>
            </a:r>
            <a:r>
              <a:rPr lang="en"/>
              <a:t>ault if supported)</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Runtime Engine</a:t>
            </a:r>
            <a:endParaRPr/>
          </a:p>
        </p:txBody>
      </p:sp>
      <p:sp>
        <p:nvSpPr>
          <p:cNvPr id="295" name="Google Shape;295;p4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container runtime is a CRI (Container Runtime Interface) compatible application that executes and manages containers. </a:t>
            </a:r>
            <a:endParaRPr sz="2400"/>
          </a:p>
          <a:p>
            <a:pPr indent="-381000" lvl="1" marL="914400" rtl="0" algn="l">
              <a:spcBef>
                <a:spcPts val="0"/>
              </a:spcBef>
              <a:spcAft>
                <a:spcPts val="0"/>
              </a:spcAft>
              <a:buSzPts val="2400"/>
              <a:buChar char="○"/>
            </a:pPr>
            <a:r>
              <a:rPr lang="en" sz="2400"/>
              <a:t>Containerd (docker)</a:t>
            </a:r>
            <a:endParaRPr/>
          </a:p>
          <a:p>
            <a:pPr indent="-381000" lvl="1" marL="914400" rtl="0" algn="l">
              <a:spcBef>
                <a:spcPts val="0"/>
              </a:spcBef>
              <a:spcAft>
                <a:spcPts val="0"/>
              </a:spcAft>
              <a:buSzPts val="2400"/>
              <a:buChar char="○"/>
            </a:pPr>
            <a:r>
              <a:rPr lang="en" sz="2400"/>
              <a:t>Cri-o </a:t>
            </a:r>
            <a:endParaRPr/>
          </a:p>
          <a:p>
            <a:pPr indent="-381000" lvl="1" marL="914400" rtl="0" algn="l">
              <a:spcBef>
                <a:spcPts val="0"/>
              </a:spcBef>
              <a:spcAft>
                <a:spcPts val="0"/>
              </a:spcAft>
              <a:buSzPts val="2400"/>
              <a:buChar char="○"/>
            </a:pPr>
            <a:r>
              <a:rPr lang="en" sz="2400"/>
              <a:t>Rkt</a:t>
            </a:r>
            <a:endParaRPr/>
          </a:p>
          <a:p>
            <a:pPr indent="-381000" lvl="1" marL="914400" rtl="0" algn="l">
              <a:spcBef>
                <a:spcPts val="0"/>
              </a:spcBef>
              <a:spcAft>
                <a:spcPts val="0"/>
              </a:spcAft>
              <a:buSzPts val="2400"/>
              <a:buChar char="○"/>
            </a:pPr>
            <a:r>
              <a:rPr lang="en" sz="2400"/>
              <a:t>Kata (formerly clear and hyper)</a:t>
            </a:r>
            <a:endParaRPr/>
          </a:p>
          <a:p>
            <a:pPr indent="-381000" lvl="1" marL="914400" rtl="0" algn="l">
              <a:spcBef>
                <a:spcPts val="0"/>
              </a:spcBef>
              <a:spcAft>
                <a:spcPts val="0"/>
              </a:spcAft>
              <a:buSzPts val="2400"/>
              <a:buChar char="○"/>
            </a:pPr>
            <a:r>
              <a:rPr lang="en" sz="2400"/>
              <a:t>Virtlet (VM CRI compatible runtime)</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06" name="Google Shape;306;p4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Optional</a:t>
            </a:r>
            <a:endParaRPr/>
          </a:p>
          <a:p>
            <a:pPr indent="0" lvl="0" marL="0" rtl="0" algn="ctr">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cloud-controller-manager</a:t>
            </a:r>
            <a:endParaRPr/>
          </a:p>
        </p:txBody>
      </p:sp>
      <p:sp>
        <p:nvSpPr>
          <p:cNvPr id="312" name="Google Shape;312;p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Daemon that provides cloud-provider specific knowledge and integration capability into the core control loop of Kubernetes.</a:t>
            </a:r>
            <a:endParaRPr sz="2400"/>
          </a:p>
          <a:p>
            <a:pPr indent="-381000" lvl="0" marL="457200" rtl="0" algn="l">
              <a:spcBef>
                <a:spcPts val="1000"/>
              </a:spcBef>
              <a:spcAft>
                <a:spcPts val="0"/>
              </a:spcAft>
              <a:buSzPts val="2400"/>
              <a:buChar char="●"/>
            </a:pPr>
            <a:r>
              <a:rPr lang="en" sz="2400"/>
              <a:t>The controllers include Node</a:t>
            </a:r>
            <a:r>
              <a:rPr lang="en" sz="2400"/>
              <a:t>, </a:t>
            </a:r>
            <a:r>
              <a:rPr lang="en" sz="2400"/>
              <a:t>Route</a:t>
            </a:r>
            <a:r>
              <a:rPr lang="en" sz="2400"/>
              <a:t>, </a:t>
            </a:r>
            <a:r>
              <a:rPr lang="en" sz="2400"/>
              <a:t>Service, and add an additional controller to handle things such as </a:t>
            </a:r>
            <a:r>
              <a:rPr b="1" lang="en" sz="2400"/>
              <a:t>PersistentVolume</a:t>
            </a:r>
            <a:r>
              <a:rPr lang="en" sz="2400"/>
              <a:t> Labels.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79" name="Google Shape;79;p13"/>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DNS</a:t>
            </a:r>
            <a:endParaRPr/>
          </a:p>
        </p:txBody>
      </p:sp>
      <p:sp>
        <p:nvSpPr>
          <p:cNvPr id="318" name="Google Shape;318;p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Cluster Wide DNS for Kubernetes Services.</a:t>
            </a:r>
            <a:endParaRPr/>
          </a:p>
          <a:p>
            <a:pPr indent="-419100" lvl="1" marL="914400" rtl="0" algn="l">
              <a:spcBef>
                <a:spcPts val="0"/>
              </a:spcBef>
              <a:spcAft>
                <a:spcPts val="0"/>
              </a:spcAft>
              <a:buSzPts val="3000"/>
              <a:buChar char="○"/>
            </a:pPr>
            <a:r>
              <a:rPr lang="en" sz="3000"/>
              <a:t>Built on top of </a:t>
            </a:r>
            <a:r>
              <a:rPr lang="en" sz="3000"/>
              <a:t>CoreDNS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 Dashboard</a:t>
            </a:r>
            <a:endParaRPr/>
          </a:p>
        </p:txBody>
      </p:sp>
      <p:sp>
        <p:nvSpPr>
          <p:cNvPr id="324" name="Google Shape;324;p50"/>
          <p:cNvSpPr txBox="1"/>
          <p:nvPr>
            <p:ph idx="1" type="body"/>
          </p:nvPr>
        </p:nvSpPr>
        <p:spPr>
          <a:xfrm>
            <a:off x="457200" y="1200150"/>
            <a:ext cx="4169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Heapster / Metrics API Server</a:t>
            </a:r>
            <a:endParaRPr/>
          </a:p>
        </p:txBody>
      </p:sp>
      <p:sp>
        <p:nvSpPr>
          <p:cNvPr id="331" name="Google Shape;331;p5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metrics for use with other Kubernetes Components.</a:t>
            </a:r>
            <a:endParaRPr/>
          </a:p>
          <a:p>
            <a:pPr indent="-419100" lvl="1" marL="914400" rtl="0" algn="l">
              <a:spcBef>
                <a:spcPts val="0"/>
              </a:spcBef>
              <a:spcAft>
                <a:spcPts val="0"/>
              </a:spcAft>
              <a:buSzPts val="3000"/>
              <a:buChar char="○"/>
            </a:pPr>
            <a:r>
              <a:rPr lang="en" sz="3000"/>
              <a:t>Heapster (</a:t>
            </a:r>
            <a:r>
              <a:rPr lang="en" sz="3000"/>
              <a:t>deprecated, removed last Dec)</a:t>
            </a:r>
            <a:endParaRPr sz="3000"/>
          </a:p>
          <a:p>
            <a:pPr indent="-419100" lvl="1" marL="914400" rtl="0" algn="l">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37" name="Google Shape;337;p5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Networking</a:t>
            </a:r>
            <a:endParaRPr/>
          </a:p>
        </p:txBody>
      </p:sp>
      <p:sp>
        <p:nvSpPr>
          <p:cNvPr id="343" name="Google Shape;343;p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 </a:t>
            </a:r>
            <a:r>
              <a:rPr b="1" lang="en"/>
              <a:t>Network</a:t>
            </a:r>
            <a:endParaRPr b="1"/>
          </a:p>
          <a:p>
            <a:pPr indent="-381000" lvl="1" marL="914400" rtl="0" algn="l">
              <a:spcBef>
                <a:spcPts val="0"/>
              </a:spcBef>
              <a:spcAft>
                <a:spcPts val="0"/>
              </a:spcAft>
              <a:buSzPts val="2400"/>
              <a:buChar char="○"/>
            </a:pPr>
            <a:r>
              <a:rPr lang="en"/>
              <a:t>Cluster-wide network used for pod-to-pod communication managed by a CNI (Container Network Interface) plugin.</a:t>
            </a:r>
            <a:endParaRPr/>
          </a:p>
          <a:p>
            <a:pPr indent="-419100" lvl="0" marL="457200" rtl="0" algn="l">
              <a:spcBef>
                <a:spcPts val="0"/>
              </a:spcBef>
              <a:spcAft>
                <a:spcPts val="0"/>
              </a:spcAft>
              <a:buSzPts val="3000"/>
              <a:buChar char="●"/>
            </a:pPr>
            <a:r>
              <a:rPr b="1" lang="en"/>
              <a:t>Service </a:t>
            </a:r>
            <a:r>
              <a:rPr b="1" lang="en"/>
              <a:t>Network</a:t>
            </a:r>
            <a:endParaRPr b="1"/>
          </a:p>
          <a:p>
            <a:pPr indent="-381000" lvl="1" marL="914400" rtl="0" algn="l">
              <a:spcBef>
                <a:spcPts val="0"/>
              </a:spcBef>
              <a:spcAft>
                <a:spcPts val="0"/>
              </a:spcAft>
              <a:buSzPts val="2400"/>
              <a:buChar char="○"/>
            </a:pPr>
            <a:r>
              <a:rPr lang="en"/>
              <a:t>Cluster-wide range of </a:t>
            </a:r>
            <a:r>
              <a:rPr b="1" lang="en"/>
              <a:t>Virtual IPs</a:t>
            </a:r>
            <a:r>
              <a:rPr lang="en"/>
              <a:t> managed by </a:t>
            </a:r>
            <a:r>
              <a:rPr b="1" lang="en"/>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Network Interface (CNI)</a:t>
            </a:r>
            <a:endParaRPr/>
          </a:p>
        </p:txBody>
      </p:sp>
      <p:sp>
        <p:nvSpPr>
          <p:cNvPr id="349" name="Google Shape;349;p5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Pod networking within Kubernetes is plumbed via the Container Network Interface (CNI).</a:t>
            </a:r>
            <a:endParaRPr sz="2400"/>
          </a:p>
          <a:p>
            <a:pPr indent="-381000" lvl="0" marL="457200" rtl="0" algn="l">
              <a:spcBef>
                <a:spcPts val="1000"/>
              </a:spcBef>
              <a:spcAft>
                <a:spcPts val="0"/>
              </a:spcAft>
              <a:buSzPts val="2400"/>
              <a:buChar char="●"/>
            </a:pPr>
            <a:r>
              <a:rPr lang="en" sz="2400"/>
              <a:t>Functions as an interface between the container runtime and a </a:t>
            </a:r>
            <a:r>
              <a:rPr b="1" lang="en" sz="2400"/>
              <a:t>network implementation</a:t>
            </a:r>
            <a:r>
              <a:rPr lang="en" sz="2400"/>
              <a:t> </a:t>
            </a:r>
            <a:r>
              <a:rPr b="1" lang="en" sz="2400"/>
              <a:t>plugin</a:t>
            </a:r>
            <a:r>
              <a:rPr lang="en" sz="2400"/>
              <a:t>.</a:t>
            </a:r>
            <a:endParaRPr sz="2400"/>
          </a:p>
          <a:p>
            <a:pPr indent="-381000" lvl="0" marL="457200" rtl="0" algn="l">
              <a:spcBef>
                <a:spcPts val="1000"/>
              </a:spcBef>
              <a:spcAft>
                <a:spcPts val="0"/>
              </a:spcAft>
              <a:buSzPts val="2400"/>
              <a:buChar char="●"/>
            </a:pPr>
            <a:r>
              <a:rPr lang="en" sz="2400"/>
              <a:t>CNCF Project</a:t>
            </a:r>
            <a:endParaRPr sz="2400"/>
          </a:p>
          <a:p>
            <a:pPr indent="-381000" lvl="0" marL="457200" rtl="0" algn="l">
              <a:spcBef>
                <a:spcPts val="1000"/>
              </a:spcBef>
              <a:spcAft>
                <a:spcPts val="0"/>
              </a:spcAft>
              <a:buSzPts val="2400"/>
              <a:buChar char="●"/>
            </a:pPr>
            <a:r>
              <a:rPr lang="en" sz="2400"/>
              <a:t>Uses a simple JSON Schema.</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CNI </a:t>
            </a:r>
            <a:r>
              <a:rPr lang="en">
                <a:solidFill>
                  <a:srgbClr val="000000"/>
                </a:solidFill>
              </a:rPr>
              <a:t>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62" name="Google Shape;362;p56"/>
          <p:cNvPicPr preferRelativeResize="0"/>
          <p:nvPr/>
        </p:nvPicPr>
        <p:blipFill rotWithShape="1">
          <a:blip r:embed="rId3">
            <a:alphaModFix/>
          </a:blip>
          <a:srcRect b="0" l="2104" r="0"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CNI Plugins</a:t>
            </a:r>
            <a:endParaRPr/>
          </a:p>
        </p:txBody>
      </p:sp>
      <p:sp>
        <p:nvSpPr>
          <p:cNvPr id="368" name="Google Shape;368;p57"/>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Amazon ECS</a:t>
            </a:r>
            <a:endParaRPr sz="2400"/>
          </a:p>
          <a:p>
            <a:pPr indent="-381000" lvl="0" marL="457200" rtl="0" algn="l">
              <a:spcBef>
                <a:spcPts val="0"/>
              </a:spcBef>
              <a:spcAft>
                <a:spcPts val="0"/>
              </a:spcAft>
              <a:buSzPts val="2400"/>
              <a:buChar char="●"/>
            </a:pPr>
            <a:r>
              <a:rPr lang="en" sz="2400"/>
              <a:t>Calico</a:t>
            </a:r>
            <a:endParaRPr sz="2400"/>
          </a:p>
          <a:p>
            <a:pPr indent="-381000" lvl="0" marL="457200" rtl="0" algn="l">
              <a:spcBef>
                <a:spcPts val="0"/>
              </a:spcBef>
              <a:spcAft>
                <a:spcPts val="0"/>
              </a:spcAft>
              <a:buSzPts val="2400"/>
              <a:buChar char="●"/>
            </a:pPr>
            <a:r>
              <a:rPr lang="en" sz="2400"/>
              <a:t>Cillium</a:t>
            </a:r>
            <a:endParaRPr sz="2400"/>
          </a:p>
          <a:p>
            <a:pPr indent="-381000" lvl="0" marL="457200" rtl="0" algn="l">
              <a:spcBef>
                <a:spcPts val="0"/>
              </a:spcBef>
              <a:spcAft>
                <a:spcPts val="0"/>
              </a:spcAft>
              <a:buSzPts val="2400"/>
              <a:buChar char="●"/>
            </a:pPr>
            <a:r>
              <a:rPr lang="en" sz="2400"/>
              <a:t>Contiv</a:t>
            </a:r>
            <a:endParaRPr sz="2400"/>
          </a:p>
          <a:p>
            <a:pPr indent="-381000" lvl="0" marL="457200" rtl="0" algn="l">
              <a:spcBef>
                <a:spcPts val="0"/>
              </a:spcBef>
              <a:spcAft>
                <a:spcPts val="0"/>
              </a:spcAft>
              <a:buSzPts val="2400"/>
              <a:buChar char="●"/>
            </a:pPr>
            <a:r>
              <a:rPr lang="en" sz="2400"/>
              <a:t>Contrail</a:t>
            </a:r>
            <a:endParaRPr sz="2400"/>
          </a:p>
          <a:p>
            <a:pPr indent="-381000" lvl="0" marL="457200" rtl="0" algn="l">
              <a:spcBef>
                <a:spcPts val="0"/>
              </a:spcBef>
              <a:spcAft>
                <a:spcPts val="0"/>
              </a:spcAft>
              <a:buSzPts val="2400"/>
              <a:buChar char="●"/>
            </a:pPr>
            <a:r>
              <a:rPr lang="en" sz="2400"/>
              <a:t>Flannel</a:t>
            </a:r>
            <a:endParaRPr sz="2400"/>
          </a:p>
          <a:p>
            <a:pPr indent="0" lvl="0" marL="0" rtl="0" algn="l">
              <a:spcBef>
                <a:spcPts val="600"/>
              </a:spcBef>
              <a:spcAft>
                <a:spcPts val="0"/>
              </a:spcAft>
              <a:buNone/>
            </a:pPr>
            <a:r>
              <a:t/>
            </a:r>
            <a:endParaRPr sz="2400"/>
          </a:p>
        </p:txBody>
      </p:sp>
      <p:sp>
        <p:nvSpPr>
          <p:cNvPr id="369" name="Google Shape;369;p57"/>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GCE</a:t>
            </a:r>
            <a:endParaRPr sz="2400"/>
          </a:p>
          <a:p>
            <a:pPr indent="-381000" lvl="0" marL="457200" rtl="0" algn="l">
              <a:spcBef>
                <a:spcPts val="0"/>
              </a:spcBef>
              <a:spcAft>
                <a:spcPts val="0"/>
              </a:spcAft>
              <a:buSzPts val="2400"/>
              <a:buChar char="●"/>
            </a:pPr>
            <a:r>
              <a:rPr lang="en" sz="2400"/>
              <a:t>kube-router</a:t>
            </a:r>
            <a:endParaRPr sz="2400"/>
          </a:p>
          <a:p>
            <a:pPr indent="-381000" lvl="0" marL="457200" rtl="0" algn="l">
              <a:spcBef>
                <a:spcPts val="0"/>
              </a:spcBef>
              <a:spcAft>
                <a:spcPts val="0"/>
              </a:spcAft>
              <a:buSzPts val="2400"/>
              <a:buChar char="●"/>
            </a:pPr>
            <a:r>
              <a:rPr lang="en" sz="2400"/>
              <a:t>Multus</a:t>
            </a:r>
            <a:endParaRPr sz="2400"/>
          </a:p>
          <a:p>
            <a:pPr indent="-381000" lvl="0" marL="457200" rtl="0" algn="l">
              <a:spcBef>
                <a:spcPts val="0"/>
              </a:spcBef>
              <a:spcAft>
                <a:spcPts val="0"/>
              </a:spcAft>
              <a:buSzPts val="2400"/>
              <a:buChar char="●"/>
            </a:pPr>
            <a:r>
              <a:rPr lang="en" sz="2400"/>
              <a:t>OpenVSwitch</a:t>
            </a:r>
            <a:endParaRPr sz="2400"/>
          </a:p>
          <a:p>
            <a:pPr indent="-381000" lvl="0" marL="457200" rtl="0" algn="l">
              <a:spcBef>
                <a:spcPts val="0"/>
              </a:spcBef>
              <a:spcAft>
                <a:spcPts val="0"/>
              </a:spcAft>
              <a:buSzPts val="2400"/>
              <a:buChar char="●"/>
            </a:pPr>
            <a:r>
              <a:rPr lang="en" sz="2400"/>
              <a:t>Romana</a:t>
            </a:r>
            <a:endParaRPr sz="2400"/>
          </a:p>
          <a:p>
            <a:pPr indent="-381000" lvl="0" marL="457200" rtl="0" algn="l">
              <a:spcBef>
                <a:spcPts val="0"/>
              </a:spcBef>
              <a:spcAft>
                <a:spcPts val="0"/>
              </a:spcAft>
              <a:buSzPts val="2400"/>
              <a:buChar char="●"/>
            </a:pPr>
            <a:r>
              <a:rPr lang="en" sz="2400"/>
              <a:t>Weave</a:t>
            </a:r>
            <a:endParaRPr sz="2400"/>
          </a:p>
          <a:p>
            <a:pPr indent="0" lvl="0" marL="0" rtl="0" algn="l">
              <a:spcBef>
                <a:spcPts val="600"/>
              </a:spcBef>
              <a:spcAft>
                <a:spcPts val="0"/>
              </a:spcAft>
              <a:buNone/>
            </a:pPr>
            <a:r>
              <a:t/>
            </a: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b="0" l="0" r="80988" t="0"/>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b="0" l="0" r="61492" t="0"/>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b="25392" l="0" r="75362" t="2693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b="11315" l="23175" r="22791" t="15160"/>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a:t>
            </a:r>
            <a:r>
              <a:rPr lang="en"/>
              <a:t> Networking Rules</a:t>
            </a:r>
            <a:endParaRPr/>
          </a:p>
        </p:txBody>
      </p:sp>
      <p:sp>
        <p:nvSpPr>
          <p:cNvPr id="387" name="Google Shape;387;p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All containers within a pod can communicate with each other unimpeded.</a:t>
            </a:r>
            <a:endParaRPr sz="2400"/>
          </a:p>
          <a:p>
            <a:pPr indent="-381000" lvl="0" marL="457200" rtl="0" algn="l">
              <a:spcBef>
                <a:spcPts val="1000"/>
              </a:spcBef>
              <a:spcAft>
                <a:spcPts val="0"/>
              </a:spcAft>
              <a:buSzPts val="2400"/>
              <a:buChar char="●"/>
            </a:pPr>
            <a:r>
              <a:rPr lang="en" sz="2400"/>
              <a:t>All Pods can communicate with all other Pods without NAT. </a:t>
            </a:r>
            <a:endParaRPr sz="2400"/>
          </a:p>
          <a:p>
            <a:pPr indent="-381000" lvl="0" marL="457200" rtl="0" algn="l">
              <a:spcBef>
                <a:spcPts val="1000"/>
              </a:spcBef>
              <a:spcAft>
                <a:spcPts val="0"/>
              </a:spcAft>
              <a:buSzPts val="2400"/>
              <a:buChar char="●"/>
            </a:pPr>
            <a:r>
              <a:rPr lang="en" sz="2400"/>
              <a:t>All nodes can communicate with all Pods (and vice-versa) without NAT.</a:t>
            </a:r>
            <a:endParaRPr sz="2400"/>
          </a:p>
          <a:p>
            <a:pPr indent="-381000" lvl="0" marL="457200" rtl="0" algn="l">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Bob</a:t>
            </a:r>
            <a:endParaRPr/>
          </a:p>
        </p:txBody>
      </p:sp>
      <p:sp>
        <p:nvSpPr>
          <p:cNvPr id="89" name="Google Shape;89;p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Bob Killen</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indent="0" lvl="0" marL="0" rtl="0" algn="l">
              <a:spcBef>
                <a:spcPts val="600"/>
              </a:spcBef>
              <a:spcAft>
                <a:spcPts val="0"/>
              </a:spcAft>
              <a:buClr>
                <a:schemeClr val="dk1"/>
              </a:buClr>
              <a:buSzPts val="1100"/>
              <a:buFont typeface="Arial"/>
              <a:buNone/>
            </a:pPr>
            <a:r>
              <a:rPr lang="en" sz="2400"/>
              <a:t>Senior Research Cloud Administrator</a:t>
            </a:r>
            <a:endParaRPr sz="2400"/>
          </a:p>
          <a:p>
            <a:pPr indent="0" lvl="0" marL="0" rtl="0" algn="l">
              <a:spcBef>
                <a:spcPts val="600"/>
              </a:spcBef>
              <a:spcAft>
                <a:spcPts val="0"/>
              </a:spcAft>
              <a:buClr>
                <a:schemeClr val="dk1"/>
              </a:buClr>
              <a:buSzPts val="1100"/>
              <a:buFont typeface="Arial"/>
              <a:buNone/>
            </a:pPr>
            <a:r>
              <a:rPr lang="en" sz="2400"/>
              <a:t>CNCF Ambassador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descr="latest" id="90" name="Google Shape;90;p14"/>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Fundamentals Applied </a:t>
            </a:r>
            <a:endParaRPr/>
          </a:p>
        </p:txBody>
      </p:sp>
      <p:sp>
        <p:nvSpPr>
          <p:cNvPr id="393" name="Google Shape;393;p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Container-to-Container</a:t>
            </a:r>
            <a:endParaRPr b="1"/>
          </a:p>
          <a:p>
            <a:pPr indent="-381000" lvl="1" marL="914400" rtl="0" algn="l">
              <a:spcBef>
                <a:spcPts val="480"/>
              </a:spcBef>
              <a:spcAft>
                <a:spcPts val="0"/>
              </a:spcAft>
              <a:buSzPts val="2400"/>
              <a:buChar char="○"/>
            </a:pPr>
            <a:r>
              <a:rPr lang="en" sz="2400"/>
              <a:t>Containers within a pod exist within the </a:t>
            </a:r>
            <a:r>
              <a:rPr b="1" lang="en" sz="2400"/>
              <a:t>same network namespace</a:t>
            </a:r>
            <a:r>
              <a:rPr lang="en" sz="2400"/>
              <a:t> and share an IP.</a:t>
            </a:r>
            <a:endParaRPr sz="2400"/>
          </a:p>
          <a:p>
            <a:pPr indent="-381000" lvl="1" marL="914400" rtl="0" algn="l">
              <a:spcBef>
                <a:spcPts val="480"/>
              </a:spcBef>
              <a:spcAft>
                <a:spcPts val="0"/>
              </a:spcAft>
              <a:buSzPts val="2400"/>
              <a:buChar char="○"/>
            </a:pPr>
            <a:r>
              <a:rPr lang="en" sz="2400"/>
              <a:t>Enables intrapod communication over </a:t>
            </a:r>
            <a:r>
              <a:rPr i="1" lang="en" sz="2400"/>
              <a:t>localhost</a:t>
            </a:r>
            <a:r>
              <a:rPr lang="en" sz="2400"/>
              <a:t>. </a:t>
            </a:r>
            <a:endParaRPr/>
          </a:p>
          <a:p>
            <a:pPr indent="-419100" lvl="0" marL="457200" rtl="0" algn="l">
              <a:spcBef>
                <a:spcPts val="1000"/>
              </a:spcBef>
              <a:spcAft>
                <a:spcPts val="0"/>
              </a:spcAft>
              <a:buSzPts val="3000"/>
              <a:buChar char="●"/>
            </a:pPr>
            <a:r>
              <a:rPr b="1" lang="en"/>
              <a:t>Pod-to-Pod</a:t>
            </a:r>
            <a:endParaRPr b="1"/>
          </a:p>
          <a:p>
            <a:pPr indent="-381000" lvl="1" marL="914400" rtl="0" algn="l">
              <a:spcBef>
                <a:spcPts val="1000"/>
              </a:spcBef>
              <a:spcAft>
                <a:spcPts val="0"/>
              </a:spcAft>
              <a:buSzPts val="2400"/>
              <a:buChar char="○"/>
            </a:pPr>
            <a:r>
              <a:rPr lang="en"/>
              <a:t>Allocated </a:t>
            </a:r>
            <a:r>
              <a:rPr b="1" lang="en" sz="2400"/>
              <a:t>cluster unique IP</a:t>
            </a:r>
            <a:r>
              <a:rPr lang="en" sz="2400"/>
              <a:t> for the duration of its </a:t>
            </a:r>
            <a:r>
              <a:rPr lang="en"/>
              <a:t>life cycle</a:t>
            </a:r>
            <a:r>
              <a:rPr lang="en" sz="2400"/>
              <a:t>.</a:t>
            </a:r>
            <a:endParaRPr/>
          </a:p>
          <a:p>
            <a:pPr indent="-381000" lvl="1" marL="914400" rtl="0" algn="l">
              <a:spcBef>
                <a:spcPts val="0"/>
              </a:spcBef>
              <a:spcAft>
                <a:spcPts val="0"/>
              </a:spcAft>
              <a:buSzPts val="2400"/>
              <a:buChar char="○"/>
            </a:pPr>
            <a:r>
              <a:rPr lang="en"/>
              <a:t>P</a:t>
            </a:r>
            <a:r>
              <a:rPr lang="en" sz="2400"/>
              <a:t>ods themselves are fundamentally ephemeral.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Applied </a:t>
            </a:r>
            <a:endParaRPr/>
          </a:p>
        </p:txBody>
      </p:sp>
      <p:sp>
        <p:nvSpPr>
          <p:cNvPr id="399" name="Google Shape;399;p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Pod-to-Service</a:t>
            </a:r>
            <a:endParaRPr b="1"/>
          </a:p>
          <a:p>
            <a:pPr indent="-381000" lvl="1" marL="914400" rtl="0" algn="l">
              <a:spcBef>
                <a:spcPts val="480"/>
              </a:spcBef>
              <a:spcAft>
                <a:spcPts val="0"/>
              </a:spcAft>
              <a:buSzPts val="2400"/>
              <a:buChar char="○"/>
            </a:pPr>
            <a:r>
              <a:rPr lang="en" sz="2400"/>
              <a:t>managed by </a:t>
            </a:r>
            <a:r>
              <a:rPr b="1" lang="en" sz="2400"/>
              <a:t>kube-proxy</a:t>
            </a:r>
            <a:r>
              <a:rPr lang="en" sz="2400"/>
              <a:t> and given a </a:t>
            </a:r>
            <a:r>
              <a:rPr b="1" lang="en" sz="2400"/>
              <a:t>persistent cluster unique IP</a:t>
            </a:r>
            <a:endParaRPr/>
          </a:p>
          <a:p>
            <a:pPr indent="-381000" lvl="1" marL="914400" rtl="0" algn="l">
              <a:spcBef>
                <a:spcPts val="480"/>
              </a:spcBef>
              <a:spcAft>
                <a:spcPts val="0"/>
              </a:spcAft>
              <a:buSzPts val="2400"/>
              <a:buChar char="○"/>
            </a:pPr>
            <a:r>
              <a:rPr lang="en"/>
              <a:t>e</a:t>
            </a:r>
            <a:r>
              <a:rPr lang="en" sz="2400"/>
              <a:t>xists beyond a Pod’s lifecycle.</a:t>
            </a:r>
            <a:endParaRPr/>
          </a:p>
          <a:p>
            <a:pPr indent="-419100" lvl="0" marL="457200" rtl="0" algn="l">
              <a:spcBef>
                <a:spcPts val="600"/>
              </a:spcBef>
              <a:spcAft>
                <a:spcPts val="0"/>
              </a:spcAft>
              <a:buSzPts val="3000"/>
              <a:buChar char="●"/>
            </a:pPr>
            <a:r>
              <a:rPr b="1" lang="en"/>
              <a:t>External-to-Service</a:t>
            </a:r>
            <a:endParaRPr b="1"/>
          </a:p>
          <a:p>
            <a:pPr indent="-381000" lvl="1" marL="914400" rtl="0" algn="l">
              <a:spcBef>
                <a:spcPts val="1000"/>
              </a:spcBef>
              <a:spcAft>
                <a:spcPts val="0"/>
              </a:spcAft>
              <a:buSzPts val="2400"/>
              <a:buChar char="○"/>
            </a:pPr>
            <a:r>
              <a:rPr lang="en"/>
              <a:t>H</a:t>
            </a:r>
            <a:r>
              <a:rPr lang="en" sz="2400"/>
              <a:t>andled</a:t>
            </a:r>
            <a:r>
              <a:rPr lang="en" sz="2400"/>
              <a:t> by </a:t>
            </a:r>
            <a:r>
              <a:rPr b="1" lang="en" sz="2400"/>
              <a:t>kube-proxy.</a:t>
            </a:r>
            <a:r>
              <a:rPr lang="en" sz="2400"/>
              <a:t> </a:t>
            </a:r>
            <a:endParaRPr sz="2400"/>
          </a:p>
          <a:p>
            <a:pPr indent="-381000" lvl="1" marL="914400" rtl="0" algn="l">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410" name="Google Shape;410;p6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API </a:t>
            </a:r>
            <a:endParaRPr/>
          </a:p>
          <a:p>
            <a:pPr indent="0" lvl="0" marL="0" rtl="0" algn="ctr">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Overview</a:t>
            </a:r>
            <a:endParaRPr/>
          </a:p>
        </p:txBody>
      </p:sp>
      <p:sp>
        <p:nvSpPr>
          <p:cNvPr id="416" name="Google Shape;416;p63"/>
          <p:cNvSpPr txBox="1"/>
          <p:nvPr>
            <p:ph idx="1" type="body"/>
          </p:nvPr>
        </p:nvSpPr>
        <p:spPr>
          <a:xfrm>
            <a:off x="457200" y="1451275"/>
            <a:ext cx="4592100" cy="3474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REST API</a:t>
            </a:r>
            <a:r>
              <a:rPr lang="en"/>
              <a:t> is the true </a:t>
            </a:r>
            <a:r>
              <a:rPr b="1" lang="en"/>
              <a:t>keystone</a:t>
            </a:r>
            <a:r>
              <a:rPr lang="en"/>
              <a:t> of Kubernetes.</a:t>
            </a:r>
            <a:endParaRPr/>
          </a:p>
          <a:p>
            <a:pPr indent="-419100" lvl="0" marL="457200" rtl="0" algn="l">
              <a:spcBef>
                <a:spcPts val="1000"/>
              </a:spcBef>
              <a:spcAft>
                <a:spcPts val="1000"/>
              </a:spcAft>
              <a:buSzPts val="3000"/>
              <a:buChar char="●"/>
            </a:pPr>
            <a:r>
              <a:rPr b="1" lang="en"/>
              <a:t>Everything</a:t>
            </a:r>
            <a:r>
              <a:rPr lang="en"/>
              <a:t> within the Kubernetes is as an </a:t>
            </a:r>
            <a:r>
              <a:rPr b="1" lang="en"/>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Groups</a:t>
            </a:r>
            <a:endParaRPr/>
          </a:p>
        </p:txBody>
      </p:sp>
      <p:sp>
        <p:nvSpPr>
          <p:cNvPr id="424" name="Google Shape;424;p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t>
            </a:r>
            <a:r>
              <a:rPr lang="en" sz="2400"/>
              <a:t>esigned to make it </a:t>
            </a:r>
            <a:br>
              <a:rPr lang="en" sz="2400"/>
            </a:br>
            <a:r>
              <a:rPr lang="en" sz="2400"/>
              <a:t>extremely simple to </a:t>
            </a:r>
            <a:br>
              <a:rPr lang="en" sz="2400"/>
            </a:br>
            <a:r>
              <a:rPr lang="en" sz="2400"/>
              <a:t>both understand and</a:t>
            </a:r>
            <a:br>
              <a:rPr lang="en" sz="2400"/>
            </a:br>
            <a:r>
              <a:rPr lang="en" sz="2400"/>
              <a:t>extend.</a:t>
            </a:r>
            <a:endParaRPr sz="2400"/>
          </a:p>
          <a:p>
            <a:pPr indent="-381000" lvl="0" marL="457200" rtl="0" algn="l">
              <a:spcBef>
                <a:spcPts val="1000"/>
              </a:spcBef>
              <a:spcAft>
                <a:spcPts val="0"/>
              </a:spcAft>
              <a:buSzPts val="2400"/>
              <a:buChar char="●"/>
            </a:pPr>
            <a:r>
              <a:rPr lang="en" sz="2400"/>
              <a:t>An API Group is a </a:t>
            </a:r>
            <a:r>
              <a:rPr b="1" lang="en" sz="2400"/>
              <a:t>REST </a:t>
            </a:r>
            <a:br>
              <a:rPr b="1" lang="en" sz="2400"/>
            </a:br>
            <a:r>
              <a:rPr b="1" lang="en" sz="2400"/>
              <a:t>compatible path</a:t>
            </a:r>
            <a:r>
              <a:rPr lang="en" sz="2400"/>
              <a:t> that acts as the type descriptor for a Kubernetes object. </a:t>
            </a:r>
            <a:endParaRPr sz="2400"/>
          </a:p>
          <a:p>
            <a:pPr indent="-381000" lvl="0" marL="457200" rtl="0" algn="l">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Versioning</a:t>
            </a:r>
            <a:endParaRPr/>
          </a:p>
        </p:txBody>
      </p:sp>
      <p:sp>
        <p:nvSpPr>
          <p:cNvPr id="431" name="Google Shape;431;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a:t>
            </a:r>
            <a:r>
              <a:rPr lang="en" sz="2400"/>
              <a:t>hree tiers of API maturity </a:t>
            </a:r>
            <a:br>
              <a:rPr lang="en" sz="2400"/>
            </a:br>
            <a:r>
              <a:rPr lang="en" sz="2400"/>
              <a:t>levels.  </a:t>
            </a:r>
            <a:endParaRPr sz="2400"/>
          </a:p>
          <a:p>
            <a:pPr indent="-381000" lvl="0" marL="457200" rtl="0" algn="l">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indent="-342900" lvl="0" marL="457200" rtl="0" algn="l">
              <a:spcBef>
                <a:spcPts val="600"/>
              </a:spcBef>
              <a:spcAft>
                <a:spcPts val="0"/>
              </a:spcAft>
              <a:buSzPts val="1800"/>
              <a:buChar char="●"/>
            </a:pPr>
            <a:r>
              <a:rPr b="1" lang="en" sz="1800"/>
              <a:t>A</a:t>
            </a:r>
            <a:r>
              <a:rPr b="1" lang="en" sz="1800"/>
              <a:t>lpha</a:t>
            </a:r>
            <a:r>
              <a:rPr lang="en" sz="1800"/>
              <a:t>: Possibly buggy, And </a:t>
            </a:r>
            <a:r>
              <a:rPr lang="en" sz="1800"/>
              <a:t>m</a:t>
            </a:r>
            <a:r>
              <a:rPr lang="en" sz="1800"/>
              <a:t>ay change. </a:t>
            </a:r>
            <a:r>
              <a:rPr b="1" lang="en" sz="1800"/>
              <a:t>Disabled by default</a:t>
            </a:r>
            <a:r>
              <a:rPr lang="en" sz="1800"/>
              <a:t>. </a:t>
            </a:r>
            <a:endParaRPr sz="1800"/>
          </a:p>
          <a:p>
            <a:pPr indent="-342900" lvl="0" marL="457200" rtl="0" algn="l">
              <a:spcBef>
                <a:spcPts val="1000"/>
              </a:spcBef>
              <a:spcAft>
                <a:spcPts val="0"/>
              </a:spcAft>
              <a:buSzPts val="1800"/>
              <a:buChar char="●"/>
            </a:pPr>
            <a:r>
              <a:rPr b="1" lang="en" sz="1800"/>
              <a:t>B</a:t>
            </a:r>
            <a:r>
              <a:rPr b="1" lang="en" sz="1800"/>
              <a:t>eta</a:t>
            </a:r>
            <a:r>
              <a:rPr lang="en" sz="1800"/>
              <a:t>: Tested and considered stable. However API Schema may</a:t>
            </a:r>
            <a:br>
              <a:rPr lang="en" sz="1800"/>
            </a:br>
            <a:r>
              <a:rPr lang="en" sz="1800"/>
              <a:t>change. </a:t>
            </a:r>
            <a:r>
              <a:rPr b="1" lang="en" sz="1800"/>
              <a:t>Enabled by default</a:t>
            </a:r>
            <a:r>
              <a:rPr lang="en" sz="1800"/>
              <a:t>. </a:t>
            </a:r>
            <a:endParaRPr sz="1800"/>
          </a:p>
          <a:p>
            <a:pPr indent="-342900" lvl="0" marL="457200" rtl="0" algn="l">
              <a:spcBef>
                <a:spcPts val="1000"/>
              </a:spcBef>
              <a:spcAft>
                <a:spcPts val="1000"/>
              </a:spcAft>
              <a:buSzPts val="1800"/>
              <a:buChar char="●"/>
            </a:pPr>
            <a:r>
              <a:rPr b="1" lang="en" sz="1800"/>
              <a:t>S</a:t>
            </a:r>
            <a:r>
              <a:rPr b="1" lang="en" sz="1800"/>
              <a:t>table</a:t>
            </a:r>
            <a:r>
              <a:rPr lang="en" sz="1800"/>
              <a:t>: Released, stable and API schema will not change. </a:t>
            </a:r>
            <a:br>
              <a:rPr lang="en" sz="1800"/>
            </a:br>
            <a:r>
              <a:rPr b="1" lang="en" sz="1800"/>
              <a:t>Enabled by default</a:t>
            </a:r>
            <a:r>
              <a:rPr lang="en" sz="1800"/>
              <a:t>.</a:t>
            </a:r>
            <a:endParaRPr sz="1800"/>
          </a:p>
        </p:txBody>
      </p:sp>
      <p:sp>
        <p:nvSpPr>
          <p:cNvPr id="432" name="Google Shape;432;p65"/>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a:t>
            </a:r>
            <a:endParaRPr/>
          </a:p>
        </p:txBody>
      </p:sp>
      <p:sp>
        <p:nvSpPr>
          <p:cNvPr id="438" name="Google Shape;438;p6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O</a:t>
            </a:r>
            <a:r>
              <a:rPr lang="en" sz="2400"/>
              <a:t>bjects are a “</a:t>
            </a:r>
            <a:r>
              <a:rPr i="1" lang="en" sz="2400"/>
              <a:t>record of intent</a:t>
            </a:r>
            <a:r>
              <a:rPr lang="en" sz="2400"/>
              <a:t>” or a persistent entity that represent the desired state of the object within the cluster. </a:t>
            </a:r>
            <a:endParaRPr sz="2400"/>
          </a:p>
          <a:p>
            <a:pPr indent="-381000" lvl="0" marL="457200" rtl="0" algn="l">
              <a:spcBef>
                <a:spcPts val="1000"/>
              </a:spcBef>
              <a:spcAft>
                <a:spcPts val="0"/>
              </a:spcAft>
              <a:buSzPts val="2400"/>
              <a:buChar char="●"/>
            </a:pPr>
            <a:r>
              <a:rPr lang="en" sz="2400"/>
              <a:t>All objects </a:t>
            </a:r>
            <a:r>
              <a:rPr b="1" lang="en" sz="2400"/>
              <a:t>MUST</a:t>
            </a:r>
            <a:r>
              <a:rPr b="1" lang="en" sz="2400"/>
              <a: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a:t>
            </a:r>
            <a:r>
              <a:rPr lang="en" sz="2400">
                <a:solidFill>
                  <a:srgbClr val="1155CC"/>
                </a:solidFill>
                <a:latin typeface="Roboto Mono"/>
                <a:ea typeface="Roboto Mono"/>
                <a:cs typeface="Roboto Mono"/>
                <a:sym typeface="Roboto Mono"/>
              </a:rPr>
              <a:t>kind</a:t>
            </a:r>
            <a:r>
              <a:rPr lang="en" sz="2400"/>
              <a:t>, </a:t>
            </a:r>
            <a:r>
              <a:rPr lang="en" sz="2400"/>
              <a:t>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indent="0" lvl="0" marL="0" rtl="0" algn="l">
              <a:spcBef>
                <a:spcPts val="1000"/>
              </a:spcBef>
              <a:spcAft>
                <a:spcPts val="0"/>
              </a:spcAft>
              <a:buNone/>
            </a:pPr>
            <a:r>
              <a:t/>
            </a:r>
            <a:endParaRPr sz="1800"/>
          </a:p>
          <a:p>
            <a:pPr indent="0" lvl="0" marL="0" rtl="0" algn="l">
              <a:spcBef>
                <a:spcPts val="600"/>
              </a:spcBef>
              <a:spcAft>
                <a:spcPts val="0"/>
              </a:spcAft>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Requirements</a:t>
            </a:r>
            <a:endParaRPr/>
          </a:p>
        </p:txBody>
      </p:sp>
      <p:sp>
        <p:nvSpPr>
          <p:cNvPr id="444" name="Google Shape;444;p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445" name="Google Shape;445;p67"/>
          <p:cNvSpPr txBox="1"/>
          <p:nvPr>
            <p:ph idx="4294967295" type="body"/>
          </p:nvPr>
        </p:nvSpPr>
        <p:spPr>
          <a:xfrm>
            <a:off x="1339650" y="3250000"/>
            <a:ext cx="6464700" cy="1734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a:t>
            </a:r>
            <a:r>
              <a:rPr lang="en" sz="1800">
                <a:solidFill>
                  <a:srgbClr val="CC0000"/>
                </a:solidFill>
                <a:latin typeface="Roboto Mono"/>
                <a:ea typeface="Roboto Mono"/>
                <a:cs typeface="Roboto Mono"/>
                <a:sym typeface="Roboto Mono"/>
              </a:rPr>
              <a:t>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1" name="Google Shape;451;p6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Files or other representations of Kubernetes Objects are generally represented in YAML.</a:t>
            </a:r>
            <a:endParaRPr sz="1800"/>
          </a:p>
          <a:p>
            <a:pPr indent="-342900" lvl="0" marL="457200" rtl="0" algn="l">
              <a:spcBef>
                <a:spcPts val="1000"/>
              </a:spcBef>
              <a:spcAft>
                <a:spcPts val="0"/>
              </a:spcAft>
              <a:buSzPts val="1800"/>
              <a:buChar char="●"/>
            </a:pPr>
            <a:r>
              <a:rPr lang="en" sz="1800"/>
              <a:t>A “</a:t>
            </a:r>
            <a:r>
              <a:rPr i="1" lang="en" sz="1800"/>
              <a:t>Human Friendly</a:t>
            </a:r>
            <a:r>
              <a:rPr lang="en" sz="1800"/>
              <a:t>” data serialization standard.</a:t>
            </a:r>
            <a:endParaRPr sz="1800"/>
          </a:p>
          <a:p>
            <a:pPr indent="-342900" lvl="0" marL="457200" rtl="0" algn="l">
              <a:spcBef>
                <a:spcPts val="1000"/>
              </a:spcBef>
              <a:spcAft>
                <a:spcPts val="0"/>
              </a:spcAft>
              <a:buSzPts val="1800"/>
              <a:buChar char="●"/>
            </a:pPr>
            <a:r>
              <a:rPr lang="en" sz="1800"/>
              <a:t>Uses white space (specifically spaces) alignment to denote ownership.</a:t>
            </a:r>
            <a:endParaRPr sz="1800"/>
          </a:p>
          <a:p>
            <a:pPr indent="-342900" lvl="0" marL="457200" rtl="0" algn="l">
              <a:spcBef>
                <a:spcPts val="1000"/>
              </a:spcBef>
              <a:spcAft>
                <a:spcPts val="0"/>
              </a:spcAft>
              <a:buSzPts val="1800"/>
              <a:buChar char="●"/>
            </a:pPr>
            <a:r>
              <a:rPr lang="en" sz="1800"/>
              <a:t>Three basic data types:</a:t>
            </a:r>
            <a:endParaRPr sz="1800"/>
          </a:p>
          <a:p>
            <a:pPr indent="-342900" lvl="1" marL="914400" rtl="0" algn="l">
              <a:spcBef>
                <a:spcPts val="1000"/>
              </a:spcBef>
              <a:spcAft>
                <a:spcPts val="0"/>
              </a:spcAft>
              <a:buSzPts val="1800"/>
              <a:buChar char="○"/>
            </a:pPr>
            <a:r>
              <a:rPr b="1" lang="en" sz="1800"/>
              <a:t>mappings</a:t>
            </a:r>
            <a:r>
              <a:rPr lang="en" sz="1800"/>
              <a:t> </a:t>
            </a:r>
            <a:r>
              <a:rPr lang="en" sz="1800"/>
              <a:t> - </a:t>
            </a:r>
            <a:r>
              <a:rPr lang="en" sz="1800"/>
              <a:t>hash</a:t>
            </a:r>
            <a:r>
              <a:rPr lang="en" sz="1800"/>
              <a:t> or </a:t>
            </a:r>
            <a:r>
              <a:rPr lang="en" sz="1800"/>
              <a:t>dictionary,</a:t>
            </a:r>
            <a:endParaRPr sz="1800"/>
          </a:p>
          <a:p>
            <a:pPr indent="-342900" lvl="1" marL="914400" rtl="0" algn="l">
              <a:spcBef>
                <a:spcPts val="0"/>
              </a:spcBef>
              <a:spcAft>
                <a:spcPts val="0"/>
              </a:spcAft>
              <a:buSzPts val="1800"/>
              <a:buChar char="○"/>
            </a:pPr>
            <a:r>
              <a:rPr b="1" lang="en" sz="1800"/>
              <a:t>sequences</a:t>
            </a:r>
            <a:r>
              <a:rPr lang="en" sz="1800"/>
              <a:t> - array or list</a:t>
            </a:r>
            <a:endParaRPr sz="1800"/>
          </a:p>
          <a:p>
            <a:pPr indent="-342900" lvl="1" marL="914400" rtl="0" algn="l">
              <a:spcBef>
                <a:spcPts val="0"/>
              </a:spcBef>
              <a:spcAft>
                <a:spcPts val="0"/>
              </a:spcAft>
              <a:buSzPts val="1800"/>
              <a:buChar char="○"/>
            </a:pPr>
            <a:r>
              <a:rPr b="1" lang="en" sz="1800"/>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Jeff</a:t>
            </a:r>
            <a:endParaRPr/>
          </a:p>
        </p:txBody>
      </p:sp>
      <p:sp>
        <p:nvSpPr>
          <p:cNvPr id="98" name="Google Shape;98;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Jeffrey Sica</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jeef111x@gmail.com</a:t>
            </a:r>
            <a:r>
              <a:rPr lang="en" sz="2400"/>
              <a:t> </a:t>
            </a:r>
            <a:endParaRPr sz="2400"/>
          </a:p>
          <a:p>
            <a:pPr indent="0" lvl="0" marL="0" rtl="0" algn="l">
              <a:spcBef>
                <a:spcPts val="600"/>
              </a:spcBef>
              <a:spcAft>
                <a:spcPts val="0"/>
              </a:spcAft>
              <a:buClr>
                <a:schemeClr val="dk1"/>
              </a:buClr>
              <a:buSzPts val="1100"/>
              <a:buFont typeface="Arial"/>
              <a:buNone/>
            </a:pPr>
            <a:r>
              <a:rPr lang="en" sz="2400"/>
              <a:t>Senior Software Engineer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indent="45720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1800"/>
          </a:p>
          <a:p>
            <a:pPr indent="0" lvl="0" marL="0" rtl="0" algn="l">
              <a:spcBef>
                <a:spcPts val="600"/>
              </a:spcBef>
              <a:spcAft>
                <a:spcPts val="0"/>
              </a:spcAft>
              <a:buClr>
                <a:schemeClr val="dk1"/>
              </a:buClr>
              <a:buSzPts val="1100"/>
              <a:buFont typeface="Arial"/>
              <a:buNone/>
            </a:pPr>
            <a:r>
              <a:t/>
            </a:r>
            <a:endParaRPr sz="1800"/>
          </a:p>
          <a:p>
            <a:pPr indent="457200" lvl="0" marL="45720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a:p>
        </p:txBody>
      </p:sp>
      <p:pic>
        <p:nvPicPr>
          <p:cNvPr id="99" name="Google Shape;99;p15"/>
          <p:cNvPicPr preferRelativeResize="0"/>
          <p:nvPr/>
        </p:nvPicPr>
        <p:blipFill rotWithShape="1">
          <a:blip r:embed="rId6">
            <a:alphaModFix/>
          </a:blip>
          <a:srcRect b="5320" l="0" r="0" t="0"/>
          <a:stretch/>
        </p:blipFill>
        <p:spPr>
          <a:xfrm>
            <a:off x="0" y="3786599"/>
            <a:ext cx="1433100" cy="1356900"/>
          </a:xfrm>
          <a:prstGeom prst="rect">
            <a:avLst/>
          </a:prstGeom>
          <a:noFill/>
          <a:ln>
            <a:noFill/>
          </a:ln>
        </p:spPr>
      </p:pic>
      <p:pic>
        <p:nvPicPr>
          <p:cNvPr id="100" name="Google Shape;100;p15"/>
          <p:cNvPicPr preferRelativeResize="0"/>
          <p:nvPr/>
        </p:nvPicPr>
        <p:blipFill>
          <a:blip r:embed="rId7">
            <a:alphaModFix/>
          </a:blip>
          <a:stretch>
            <a:fillRect/>
          </a:stretch>
        </p:blipFill>
        <p:spPr>
          <a:xfrm>
            <a:off x="4527600" y="2222100"/>
            <a:ext cx="1850374" cy="437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7" name="Google Shape;457;p69"/>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cap="flat" cmpd="sng" w="28575">
            <a:solidFill>
              <a:srgbClr val="000000"/>
            </a:solidFill>
            <a:prstDash val="solid"/>
            <a:round/>
            <a:headEnd len="med" w="med" type="none"/>
            <a:tailEnd len="med" w="med" type="none"/>
          </a:ln>
        </p:spPr>
      </p:cxnSp>
      <p:sp>
        <p:nvSpPr>
          <p:cNvPr id="466" name="Google Shape;466;p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67" name="Google Shape;467;p70"/>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flipH="1" rot="10800000">
            <a:off x="2038275" y="2113925"/>
            <a:ext cx="1032300" cy="262500"/>
          </a:xfrm>
          <a:prstGeom prst="straightConnector1">
            <a:avLst/>
          </a:prstGeom>
          <a:noFill/>
          <a:ln cap="flat" cmpd="sng" w="28575">
            <a:solidFill>
              <a:srgbClr val="000000"/>
            </a:solidFill>
            <a:prstDash val="solid"/>
            <a:round/>
            <a:headEnd len="med" w="med" type="none"/>
            <a:tailEnd len="med" w="med" type="none"/>
          </a:ln>
        </p:spPr>
      </p:cxnSp>
      <p:sp>
        <p:nvSpPr>
          <p:cNvPr id="464" name="Google Shape;464;p70"/>
          <p:cNvSpPr/>
          <p:nvPr/>
        </p:nvSpPr>
        <p:spPr>
          <a:xfrm>
            <a:off x="3347925" y="2627025"/>
            <a:ext cx="2622600" cy="1445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0"/>
          <p:cNvSpPr txBox="1"/>
          <p:nvPr/>
        </p:nvSpPr>
        <p:spPr>
          <a:xfrm>
            <a:off x="6875450" y="3440875"/>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Sequence</a:t>
            </a:r>
            <a:br>
              <a:rPr b="1" lang="en"/>
            </a:br>
            <a:r>
              <a:rPr b="1" lang="en"/>
              <a:t>Array</a:t>
            </a:r>
            <a:br>
              <a:rPr b="1" lang="en"/>
            </a:br>
            <a:r>
              <a:rPr b="1" lang="en"/>
              <a:t>List</a:t>
            </a:r>
            <a:endParaRPr b="1"/>
          </a:p>
        </p:txBody>
      </p:sp>
      <p:sp>
        <p:nvSpPr>
          <p:cNvPr id="470" name="Google Shape;470;p70"/>
          <p:cNvSpPr/>
          <p:nvPr/>
        </p:nvSpPr>
        <p:spPr>
          <a:xfrm>
            <a:off x="3070600" y="1854900"/>
            <a:ext cx="1816500" cy="518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0"/>
          <p:cNvSpPr txBox="1"/>
          <p:nvPr/>
        </p:nvSpPr>
        <p:spPr>
          <a:xfrm>
            <a:off x="918075" y="1914125"/>
            <a:ext cx="1120200" cy="92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Mapping</a:t>
            </a:r>
            <a:br>
              <a:rPr b="1" lang="en"/>
            </a:br>
            <a:r>
              <a:rPr b="1" lang="en"/>
              <a:t>Hash</a:t>
            </a:r>
            <a:br>
              <a:rPr b="1" lang="en"/>
            </a:br>
            <a:r>
              <a:rPr b="1" lang="en"/>
              <a:t>Dictionary</a:t>
            </a:r>
            <a:endParaRPr b="1"/>
          </a:p>
        </p:txBody>
      </p:sp>
      <p:sp>
        <p:nvSpPr>
          <p:cNvPr id="472" name="Google Shape;472;p70"/>
          <p:cNvSpPr/>
          <p:nvPr/>
        </p:nvSpPr>
        <p:spPr>
          <a:xfrm>
            <a:off x="4603275" y="1278275"/>
            <a:ext cx="436200" cy="437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txBox="1"/>
          <p:nvPr/>
        </p:nvSpPr>
        <p:spPr>
          <a:xfrm>
            <a:off x="6250400" y="171555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0"/>
          <p:cNvSpPr txBox="1"/>
          <p:nvPr/>
        </p:nvSpPr>
        <p:spPr>
          <a:xfrm>
            <a:off x="6126700" y="18067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0"/>
          <p:cNvSpPr txBox="1"/>
          <p:nvPr/>
        </p:nvSpPr>
        <p:spPr>
          <a:xfrm>
            <a:off x="6517325" y="1604850"/>
            <a:ext cx="761700" cy="437400"/>
          </a:xfrm>
          <a:prstGeom prst="rect">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YAML vs JSON</a:t>
            </a:r>
            <a:endParaRPr/>
          </a:p>
        </p:txBody>
      </p:sp>
      <p:sp>
        <p:nvSpPr>
          <p:cNvPr id="482" name="Google Shape;482;p7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483" name="Google Shape;483;p7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None/>
            </a:pPr>
            <a:r>
              <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 </a:t>
            </a:r>
            <a:r>
              <a:rPr lang="en"/>
              <a:t>Workloads</a:t>
            </a:r>
            <a:endParaRPr/>
          </a:p>
        </p:txBody>
      </p:sp>
      <p:sp>
        <p:nvSpPr>
          <p:cNvPr id="489" name="Google Shape;489;p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Workload</a:t>
            </a:r>
            <a:r>
              <a:rPr lang="en"/>
              <a:t>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indent="-381000" lvl="1" marL="914400" rtl="0" algn="l">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b="1" lang="en" sz="2400"/>
              <a:t>desired state</a:t>
            </a:r>
            <a:r>
              <a:rPr lang="en" sz="2400"/>
              <a:t> or </a:t>
            </a:r>
            <a:r>
              <a:rPr b="1" lang="en" sz="2400"/>
              <a:t>configuration</a:t>
            </a:r>
            <a:r>
              <a:rPr lang="en" sz="2400"/>
              <a:t> of the object to be created.</a:t>
            </a:r>
            <a:endParaRPr/>
          </a:p>
          <a:p>
            <a:pPr indent="-381000" lvl="1" marL="9144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b="1" lang="en" sz="2400"/>
              <a:t>actual</a:t>
            </a:r>
            <a:r>
              <a:rPr b="1" lang="en"/>
              <a:t> </a:t>
            </a:r>
            <a:r>
              <a:rPr b="1" lang="en" sz="2400"/>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 Object Example</a:t>
            </a:r>
            <a:endParaRPr/>
          </a:p>
        </p:txBody>
      </p:sp>
      <p:sp>
        <p:nvSpPr>
          <p:cNvPr id="495" name="Google Shape;495;p73"/>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Example Status Snippet</a:t>
            </a:r>
            <a:endParaRPr b="1"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2" name="Google Shape;502;p74"/>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Concepts and Resources</a:t>
            </a:r>
            <a:endParaRPr/>
          </a:p>
          <a:p>
            <a:pPr indent="0" lvl="0" marL="0" rtl="0" algn="l">
              <a:spcBef>
                <a:spcPts val="0"/>
              </a:spcBef>
              <a:spcAft>
                <a:spcPts val="0"/>
              </a:spcAft>
              <a:buNone/>
            </a:pPr>
            <a:r>
              <a:t/>
            </a:r>
            <a:endParaRPr/>
          </a:p>
        </p:txBody>
      </p:sp>
      <p:sp>
        <p:nvSpPr>
          <p:cNvPr id="509" name="Google Shape;509;p75"/>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a:t>
            </a:r>
            <a:endParaRPr/>
          </a:p>
          <a:p>
            <a:pPr indent="0" lvl="0" marL="0" rtl="0" algn="ctr">
              <a:spcBef>
                <a:spcPts val="0"/>
              </a:spcBef>
              <a:spcAft>
                <a:spcPts val="0"/>
              </a:spcAft>
              <a:buNone/>
            </a:pPr>
            <a:r>
              <a:rPr lang="en"/>
              <a:t>Objects</a:t>
            </a:r>
            <a:endParaRPr/>
          </a:p>
        </p:txBody>
      </p:sp>
      <p:sp>
        <p:nvSpPr>
          <p:cNvPr id="510" name="Google Shape;510;p75"/>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Namespaces</a:t>
            </a:r>
            <a:endParaRPr sz="2400"/>
          </a:p>
          <a:p>
            <a:pPr indent="-381000" lvl="0" marL="457200" rtl="0" algn="l">
              <a:spcBef>
                <a:spcPts val="0"/>
              </a:spcBef>
              <a:spcAft>
                <a:spcPts val="0"/>
              </a:spcAft>
              <a:buSzPts val="2400"/>
              <a:buChar char="●"/>
            </a:pPr>
            <a:r>
              <a:rPr lang="en" sz="2400"/>
              <a:t>Pods</a:t>
            </a:r>
            <a:endParaRPr sz="2400"/>
          </a:p>
          <a:p>
            <a:pPr indent="-381000" lvl="0" marL="457200" rtl="0" algn="l">
              <a:spcBef>
                <a:spcPts val="0"/>
              </a:spcBef>
              <a:spcAft>
                <a:spcPts val="0"/>
              </a:spcAft>
              <a:buSzPts val="2400"/>
              <a:buChar char="●"/>
            </a:pPr>
            <a:r>
              <a:rPr lang="en" sz="2400"/>
              <a:t>Labels</a:t>
            </a:r>
            <a:endParaRPr sz="2400"/>
          </a:p>
          <a:p>
            <a:pPr indent="-381000" lvl="0" marL="457200" rtl="0" algn="l">
              <a:spcBef>
                <a:spcPts val="0"/>
              </a:spcBef>
              <a:spcAft>
                <a:spcPts val="0"/>
              </a:spcAft>
              <a:buSzPts val="2400"/>
              <a:buChar char="●"/>
            </a:pPr>
            <a:r>
              <a:rPr lang="en" sz="2400"/>
              <a:t>Selectors</a:t>
            </a:r>
            <a:endParaRPr sz="2400"/>
          </a:p>
          <a:p>
            <a:pPr indent="-381000" lvl="0" marL="457200" rtl="0" algn="l">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a:t>
            </a:r>
            <a:endParaRPr/>
          </a:p>
        </p:txBody>
      </p:sp>
      <p:sp>
        <p:nvSpPr>
          <p:cNvPr id="516" name="Google Shape;516;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several core building blocks that make up the foundation of  their higher level components.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7" name="Google Shape;517;p76"/>
          <p:cNvSpPr txBox="1"/>
          <p:nvPr/>
        </p:nvSpPr>
        <p:spPr>
          <a:xfrm>
            <a:off x="2856600" y="2921650"/>
            <a:ext cx="34308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Namespaces</a:t>
            </a:r>
            <a:endParaRPr b="1" sz="4000"/>
          </a:p>
        </p:txBody>
      </p:sp>
      <p:sp>
        <p:nvSpPr>
          <p:cNvPr id="518" name="Google Shape;518;p76"/>
          <p:cNvSpPr txBox="1"/>
          <p:nvPr/>
        </p:nvSpPr>
        <p:spPr>
          <a:xfrm>
            <a:off x="1883725" y="35932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Pods</a:t>
            </a:r>
            <a:endParaRPr b="1" sz="4000"/>
          </a:p>
        </p:txBody>
      </p:sp>
      <p:sp>
        <p:nvSpPr>
          <p:cNvPr id="519" name="Google Shape;519;p76"/>
          <p:cNvSpPr txBox="1"/>
          <p:nvPr/>
        </p:nvSpPr>
        <p:spPr>
          <a:xfrm>
            <a:off x="5321025" y="4239400"/>
            <a:ext cx="24903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Selectors</a:t>
            </a:r>
            <a:endParaRPr b="1" sz="4000"/>
          </a:p>
        </p:txBody>
      </p:sp>
      <p:sp>
        <p:nvSpPr>
          <p:cNvPr id="520" name="Google Shape;520;p76"/>
          <p:cNvSpPr txBox="1"/>
          <p:nvPr/>
        </p:nvSpPr>
        <p:spPr>
          <a:xfrm>
            <a:off x="5321025" y="3635500"/>
            <a:ext cx="22872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Services</a:t>
            </a:r>
            <a:endParaRPr b="1" sz="4000"/>
          </a:p>
        </p:txBody>
      </p:sp>
      <p:sp>
        <p:nvSpPr>
          <p:cNvPr id="521" name="Google Shape;521;p76"/>
          <p:cNvSpPr txBox="1"/>
          <p:nvPr/>
        </p:nvSpPr>
        <p:spPr>
          <a:xfrm>
            <a:off x="1883725" y="41971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Labels</a:t>
            </a:r>
            <a:endParaRPr b="1" sz="4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Namespaces</a:t>
            </a:r>
            <a:endParaRPr/>
          </a:p>
        </p:txBody>
      </p:sp>
      <p:sp>
        <p:nvSpPr>
          <p:cNvPr id="527" name="Google Shape;527;p77"/>
          <p:cNvSpPr txBox="1"/>
          <p:nvPr>
            <p:ph idx="1" type="body"/>
          </p:nvPr>
        </p:nvSpPr>
        <p:spPr>
          <a:xfrm>
            <a:off x="457200" y="1200150"/>
            <a:ext cx="8229600" cy="1572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indent="0" lvl="0" marL="0" rtl="0" algn="l">
              <a:spcBef>
                <a:spcPts val="600"/>
              </a:spcBef>
              <a:spcAft>
                <a:spcPts val="0"/>
              </a:spcAft>
              <a:buNone/>
            </a:pPr>
            <a:r>
              <a:t/>
            </a:r>
            <a:endParaRPr/>
          </a:p>
        </p:txBody>
      </p:sp>
      <p:sp>
        <p:nvSpPr>
          <p:cNvPr id="528" name="Google Shape;528;p77"/>
          <p:cNvSpPr txBox="1"/>
          <p:nvPr>
            <p:ph idx="2" type="body"/>
          </p:nvPr>
        </p:nvSpPr>
        <p:spPr>
          <a:xfrm>
            <a:off x="635575" y="2772950"/>
            <a:ext cx="26556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529" name="Google Shape;529;p77"/>
          <p:cNvSpPr txBox="1"/>
          <p:nvPr>
            <p:ph idx="2" type="body"/>
          </p:nvPr>
        </p:nvSpPr>
        <p:spPr>
          <a:xfrm>
            <a:off x="3716650" y="2772950"/>
            <a:ext cx="47244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Default Namespaces</a:t>
            </a:r>
            <a:endParaRPr/>
          </a:p>
        </p:txBody>
      </p:sp>
      <p:sp>
        <p:nvSpPr>
          <p:cNvPr id="535" name="Google Shape;535;p78"/>
          <p:cNvSpPr txBox="1"/>
          <p:nvPr>
            <p:ph idx="4294967295" type="body"/>
          </p:nvPr>
        </p:nvSpPr>
        <p:spPr>
          <a:xfrm>
            <a:off x="4692300" y="1448450"/>
            <a:ext cx="3994500" cy="133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p:nvPr>
            <p:ph idx="1" type="body"/>
          </p:nvPr>
        </p:nvSpPr>
        <p:spPr>
          <a:xfrm>
            <a:off x="457200" y="1200150"/>
            <a:ext cx="4235100" cy="133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chemeClr val="dk1"/>
              </a:buClr>
              <a:buSzPts val="2400"/>
              <a:buChar char="●"/>
            </a:pPr>
            <a:r>
              <a:rPr b="1" lang="en" sz="2400">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dk1"/>
                </a:solidFill>
              </a:rPr>
              <a:t>the </a:t>
            </a:r>
            <a:r>
              <a:rPr lang="en" sz="2400">
                <a:solidFill>
                  <a:schemeClr val="dk1"/>
                </a:solidFill>
              </a:rPr>
              <a:t>home for objects and resources created by Kubernetes itself.</a:t>
            </a:r>
            <a:endParaRPr b="1" sz="2400">
              <a:solidFill>
                <a:schemeClr val="dk1"/>
              </a:solidFill>
            </a:endParaRPr>
          </a:p>
          <a:p>
            <a:pPr indent="0" lvl="0" marL="0" rtl="0" algn="l">
              <a:spcBef>
                <a:spcPts val="0"/>
              </a:spcBef>
              <a:spcAft>
                <a:spcPts val="0"/>
              </a:spcAft>
              <a:buNone/>
            </a:pPr>
            <a:r>
              <a:t/>
            </a:r>
            <a:endParaRPr/>
          </a:p>
        </p:txBody>
      </p:sp>
      <p:sp>
        <p:nvSpPr>
          <p:cNvPr id="539" name="Google Shape;539;p78"/>
          <p:cNvSpPr txBox="1"/>
          <p:nvPr/>
        </p:nvSpPr>
        <p:spPr>
          <a:xfrm>
            <a:off x="457200" y="3562025"/>
            <a:ext cx="8229600" cy="12522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1000"/>
              </a:spcAft>
              <a:buClr>
                <a:schemeClr val="dk1"/>
              </a:buClr>
              <a:buSzPts val="2400"/>
              <a:buChar char="●"/>
            </a:pPr>
            <a:r>
              <a:rPr b="1" lang="en" sz="2400">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a:p>
            <a:pPr indent="0" lvl="0" marL="0" rtl="0" algn="ctr">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545" name="Google Shape;545;p79"/>
          <p:cNvSpPr txBox="1"/>
          <p:nvPr>
            <p:ph idx="1" type="body"/>
          </p:nvPr>
        </p:nvSpPr>
        <p:spPr>
          <a:xfrm>
            <a:off x="457200" y="1200150"/>
            <a:ext cx="5598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Atomic unit</a:t>
            </a:r>
            <a:r>
              <a:rPr lang="en" sz="2400"/>
              <a:t> or s</a:t>
            </a:r>
            <a:r>
              <a:rPr lang="en" sz="2400"/>
              <a:t>mallest “</a:t>
            </a:r>
            <a:r>
              <a:rPr i="1" lang="en" sz="2400"/>
              <a:t>unit of work</a:t>
            </a:r>
            <a:r>
              <a:rPr lang="en" sz="2400"/>
              <a:t>”</a:t>
            </a:r>
            <a:r>
              <a:rPr lang="en" sz="2400"/>
              <a:t>of Kubernetes.</a:t>
            </a:r>
            <a:endParaRPr sz="2400"/>
          </a:p>
          <a:p>
            <a:pPr indent="-381000" lvl="0" marL="457200" rtl="0" algn="l">
              <a:spcBef>
                <a:spcPts val="1000"/>
              </a:spcBef>
              <a:spcAft>
                <a:spcPts val="0"/>
              </a:spcAft>
              <a:buSzPts val="2400"/>
              <a:buChar char="●"/>
            </a:pPr>
            <a:r>
              <a:rPr lang="en" sz="2400"/>
              <a:t>Foundational building block of Kubernetes Workloads. </a:t>
            </a:r>
            <a:endParaRPr sz="2400"/>
          </a:p>
          <a:p>
            <a:pPr indent="-381000" lvl="0" marL="457200" rtl="0" algn="l">
              <a:spcBef>
                <a:spcPts val="1000"/>
              </a:spcBef>
              <a:spcAft>
                <a:spcPts val="1000"/>
              </a:spcAft>
              <a:buSzPts val="2400"/>
              <a:buChar char="●"/>
            </a:pPr>
            <a:r>
              <a:rPr lang="en" sz="2400"/>
              <a:t>Pods are one or more containers that share volumes, a network namespace, and are a part of a </a:t>
            </a:r>
            <a:r>
              <a:rPr b="1" lang="en" sz="2400"/>
              <a:t>single context</a:t>
            </a:r>
            <a:r>
              <a:rPr lang="en" sz="2400"/>
              <a:t>.</a:t>
            </a:r>
            <a:endParaRPr b="1" sz="2400"/>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Examples</a:t>
            </a:r>
            <a:endParaRPr/>
          </a:p>
        </p:txBody>
      </p:sp>
      <p:sp>
        <p:nvSpPr>
          <p:cNvPr id="552" name="Google Shape;552;p8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Pod Container Attributes</a:t>
            </a:r>
            <a:endParaRPr/>
          </a:p>
        </p:txBody>
      </p:sp>
      <p:sp>
        <p:nvSpPr>
          <p:cNvPr id="559" name="Google Shape;559;p81"/>
          <p:cNvSpPr txBox="1"/>
          <p:nvPr>
            <p:ph idx="1" type="body"/>
          </p:nvPr>
        </p:nvSpPr>
        <p:spPr>
          <a:xfrm>
            <a:off x="457200" y="1200150"/>
            <a:ext cx="45237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indent="-342900" lvl="0" marL="457200" rtl="0" algn="l">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p:nvPr>
            <p:ph idx="2" type="body"/>
          </p:nvPr>
        </p:nvSpPr>
        <p:spPr>
          <a:xfrm>
            <a:off x="4980800" y="1200150"/>
            <a:ext cx="37059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Labels</a:t>
            </a:r>
            <a:endParaRPr/>
          </a:p>
        </p:txBody>
      </p:sp>
      <p:sp>
        <p:nvSpPr>
          <p:cNvPr id="566" name="Google Shape;566;p82"/>
          <p:cNvSpPr txBox="1"/>
          <p:nvPr>
            <p:ph idx="1" type="body"/>
          </p:nvPr>
        </p:nvSpPr>
        <p:spPr>
          <a:xfrm>
            <a:off x="457200" y="1200150"/>
            <a:ext cx="52953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key-value pairs that are used to identify, describe and group together related sets of objects or resources. </a:t>
            </a:r>
            <a:endParaRPr sz="2400"/>
          </a:p>
          <a:p>
            <a:pPr indent="-381000" lvl="0" marL="457200" rtl="0" algn="l">
              <a:spcBef>
                <a:spcPts val="1000"/>
              </a:spcBef>
              <a:spcAft>
                <a:spcPts val="0"/>
              </a:spcAft>
              <a:buSzPts val="2400"/>
              <a:buChar char="●"/>
            </a:pPr>
            <a:r>
              <a:rPr b="1" lang="en" sz="2400"/>
              <a:t>NOT</a:t>
            </a:r>
            <a:r>
              <a:rPr lang="en" sz="2400"/>
              <a:t> characteristic of uniqueness.</a:t>
            </a:r>
            <a:endParaRPr sz="2400"/>
          </a:p>
          <a:p>
            <a:pPr indent="-381000" lvl="0" marL="457200" rtl="0" algn="l">
              <a:spcBef>
                <a:spcPts val="1000"/>
              </a:spcBef>
              <a:spcAft>
                <a:spcPts val="0"/>
              </a:spcAft>
              <a:buSzPts val="2400"/>
              <a:buChar char="●"/>
            </a:pPr>
            <a:r>
              <a:rPr lang="en" sz="2400"/>
              <a:t>Have a strict syntax with a slightly limited character set*. </a:t>
            </a:r>
            <a:endParaRPr/>
          </a:p>
          <a:p>
            <a:pPr indent="0" lvl="0" marL="0" rtl="0" algn="l">
              <a:spcBef>
                <a:spcPts val="1000"/>
              </a:spcBef>
              <a:spcAft>
                <a:spcPts val="0"/>
              </a:spcAft>
              <a:buClr>
                <a:schemeClr val="dk1"/>
              </a:buClr>
              <a:buSzPts val="1100"/>
              <a:buFont typeface="Arial"/>
              <a:buNone/>
            </a:pPr>
            <a:r>
              <a:t/>
            </a:r>
            <a:endParaRPr sz="2400"/>
          </a:p>
        </p:txBody>
      </p:sp>
      <p:sp>
        <p:nvSpPr>
          <p:cNvPr id="567" name="Google Shape;567;p82"/>
          <p:cNvSpPr txBox="1"/>
          <p:nvPr/>
        </p:nvSpPr>
        <p:spPr>
          <a:xfrm>
            <a:off x="457200" y="4664875"/>
            <a:ext cx="477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indent="0" lvl="0" marL="0" rtl="0" algn="l">
              <a:spcBef>
                <a:spcPts val="0"/>
              </a:spcBef>
              <a:spcAft>
                <a:spcPts val="0"/>
              </a:spcAft>
              <a:buNone/>
            </a:pPr>
            <a:r>
              <a:t/>
            </a: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 Example</a:t>
            </a:r>
            <a:endParaRPr/>
          </a:p>
        </p:txBody>
      </p:sp>
      <p:sp>
        <p:nvSpPr>
          <p:cNvPr id="574" name="Google Shape;574;p83"/>
          <p:cNvSpPr txBox="1"/>
          <p:nvPr>
            <p:ph idx="1" type="body"/>
          </p:nvPr>
        </p:nvSpPr>
        <p:spPr>
          <a:xfrm>
            <a:off x="457200" y="1288125"/>
            <a:ext cx="399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Selectors</a:t>
            </a:r>
            <a:endParaRPr/>
          </a:p>
        </p:txBody>
      </p:sp>
      <p:sp>
        <p:nvSpPr>
          <p:cNvPr id="581" name="Google Shape;581;p84"/>
          <p:cNvSpPr txBox="1"/>
          <p:nvPr>
            <p:ph idx="1" type="body"/>
          </p:nvPr>
        </p:nvSpPr>
        <p:spPr>
          <a:xfrm>
            <a:off x="457200" y="1200150"/>
            <a:ext cx="4211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p:nvPr>
            <p:ph idx="1" type="body"/>
          </p:nvPr>
        </p:nvSpPr>
        <p:spPr>
          <a:xfrm>
            <a:off x="4909175" y="1244100"/>
            <a:ext cx="37776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5"/>
          <p:cNvSpPr txBox="1"/>
          <p:nvPr>
            <p:ph idx="4294967295" type="body"/>
          </p:nvPr>
        </p:nvSpPr>
        <p:spPr>
          <a:xfrm>
            <a:off x="457200" y="1335675"/>
            <a:ext cx="2251500" cy="2226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Equality based </a:t>
            </a:r>
            <a:r>
              <a:rPr lang="en" sz="1800"/>
              <a:t>selectors allow for simple filtering (=,==, or !=).</a:t>
            </a:r>
            <a:endParaRPr sz="1800"/>
          </a:p>
        </p:txBody>
      </p:sp>
      <p:sp>
        <p:nvSpPr>
          <p:cNvPr id="595" name="Google Shape;595;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 Types</a:t>
            </a:r>
            <a:endParaRPr/>
          </a:p>
        </p:txBody>
      </p:sp>
      <p:sp>
        <p:nvSpPr>
          <p:cNvPr id="596" name="Google Shape;596;p86"/>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Set-based </a:t>
            </a:r>
            <a:r>
              <a:rPr lang="en" sz="1800"/>
              <a:t>selectors</a:t>
            </a:r>
            <a:r>
              <a:rPr b="1" lang="en" sz="1800"/>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r>
              <a:rPr lang="en" sz="1800"/>
              <a:t> </a:t>
            </a:r>
            <a:endParaRPr sz="1800"/>
          </a:p>
        </p:txBody>
      </p:sp>
      <p:sp>
        <p:nvSpPr>
          <p:cNvPr id="597" name="Google Shape;597;p86"/>
          <p:cNvSpPr txBox="1"/>
          <p:nvPr>
            <p:ph idx="1" type="body"/>
          </p:nvPr>
        </p:nvSpPr>
        <p:spPr>
          <a:xfrm>
            <a:off x="4991800" y="3171800"/>
            <a:ext cx="3312900" cy="1409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a:t>
            </a:r>
            <a:r>
              <a:rPr lang="en" sz="1600">
                <a:solidFill>
                  <a:srgbClr val="CC0000"/>
                </a:solidFill>
                <a:latin typeface="Roboto Mono"/>
                <a:ea typeface="Roboto Mono"/>
                <a:cs typeface="Roboto Mono"/>
                <a:sym typeface="Roboto Mono"/>
              </a:rPr>
              <a:t>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598" name="Google Shape;598;p86"/>
          <p:cNvSpPr txBox="1"/>
          <p:nvPr>
            <p:ph idx="1" type="body"/>
          </p:nvPr>
        </p:nvSpPr>
        <p:spPr>
          <a:xfrm>
            <a:off x="798000" y="3180650"/>
            <a:ext cx="3312900" cy="1392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04" name="Google Shape;604;p8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Unified method of accessing</a:t>
            </a:r>
            <a:r>
              <a:rPr lang="en" sz="2400"/>
              <a:t> the exposed workloads of Pods. </a:t>
            </a:r>
            <a:endParaRPr sz="2400"/>
          </a:p>
          <a:p>
            <a:pPr indent="-381000" lvl="0" marL="457200" rtl="0" algn="l">
              <a:spcBef>
                <a:spcPts val="1000"/>
              </a:spcBef>
              <a:spcAft>
                <a:spcPts val="0"/>
              </a:spcAft>
              <a:buSzPts val="2400"/>
              <a:buChar char="●"/>
            </a:pPr>
            <a:r>
              <a:rPr b="1" lang="en" sz="2400"/>
              <a:t>Durable resource </a:t>
            </a:r>
            <a:r>
              <a:rPr lang="en" sz="2400"/>
              <a:t>(unlike Pods) </a:t>
            </a:r>
            <a:endParaRPr sz="2400"/>
          </a:p>
          <a:p>
            <a:pPr indent="-381000" lvl="1" marL="914400" rtl="0" algn="l">
              <a:spcBef>
                <a:spcPts val="1000"/>
              </a:spcBef>
              <a:spcAft>
                <a:spcPts val="0"/>
              </a:spcAft>
              <a:buSzPts val="2400"/>
              <a:buChar char="○"/>
            </a:pPr>
            <a:r>
              <a:rPr lang="en"/>
              <a:t>static cluster-unique IP</a:t>
            </a:r>
            <a:endParaRPr/>
          </a:p>
          <a:p>
            <a:pPr indent="-381000" lvl="1" marL="914400" rtl="0" algn="l">
              <a:spcBef>
                <a:spcPts val="0"/>
              </a:spcBef>
              <a:spcAft>
                <a:spcPts val="0"/>
              </a:spcAft>
              <a:buSzPts val="2400"/>
              <a:buChar char="○"/>
            </a:pPr>
            <a:r>
              <a:rPr lang="en" sz="2400"/>
              <a:t>static namespaced DNS name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200">
                <a:solidFill>
                  <a:srgbClr val="CC4125"/>
                </a:solidFill>
                <a:latin typeface="Roboto Mono"/>
                <a:ea typeface="Roboto Mono"/>
                <a:cs typeface="Roboto Mono"/>
                <a:sym typeface="Roboto Mono"/>
              </a:rPr>
              <a:t>&lt;service name&gt;</a:t>
            </a:r>
            <a:r>
              <a:rPr b="1" lang="en" sz="2200">
                <a:solidFill>
                  <a:schemeClr val="dk1"/>
                </a:solidFill>
                <a:latin typeface="Roboto Mono"/>
                <a:ea typeface="Roboto Mono"/>
                <a:cs typeface="Roboto Mono"/>
                <a:sym typeface="Roboto Mono"/>
              </a:rPr>
              <a:t>.</a:t>
            </a:r>
            <a:r>
              <a:rPr b="1" lang="en" sz="2200">
                <a:solidFill>
                  <a:srgbClr val="F6B26B"/>
                </a:solidFill>
                <a:latin typeface="Roboto Mono"/>
                <a:ea typeface="Roboto Mono"/>
                <a:cs typeface="Roboto Mono"/>
                <a:sym typeface="Roboto Mono"/>
              </a:rPr>
              <a:t>&lt;namespace&gt;</a:t>
            </a:r>
            <a:r>
              <a:rPr b="1" lang="en" sz="2200">
                <a:solidFill>
                  <a:schemeClr val="dk1"/>
                </a:solidFill>
                <a:latin typeface="Roboto Mono"/>
                <a:ea typeface="Roboto Mono"/>
                <a:cs typeface="Roboto Mono"/>
                <a:sym typeface="Roboto Mono"/>
              </a:rPr>
              <a:t>.svc.cluster.local</a:t>
            </a:r>
            <a:endParaRPr b="1"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11" name="Google Shape;611;p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Target Pods using </a:t>
            </a:r>
            <a:r>
              <a:rPr b="1" lang="en" sz="2400"/>
              <a:t>equality based selectors</a:t>
            </a:r>
            <a:r>
              <a:rPr lang="en" sz="2400"/>
              <a:t>.</a:t>
            </a:r>
            <a:endParaRPr sz="2400"/>
          </a:p>
          <a:p>
            <a:pPr indent="-381000" lvl="0" marL="457200" rtl="0" algn="l">
              <a:spcBef>
                <a:spcPts val="1000"/>
              </a:spcBef>
              <a:spcAft>
                <a:spcPts val="0"/>
              </a:spcAft>
              <a:buSzPts val="2400"/>
              <a:buChar char="●"/>
            </a:pPr>
            <a:r>
              <a:rPr lang="en" sz="2400"/>
              <a:t>Uses </a:t>
            </a:r>
            <a:r>
              <a:rPr b="1" lang="en" sz="2400"/>
              <a:t>kube-proxy</a:t>
            </a:r>
            <a:r>
              <a:rPr lang="en" sz="2400"/>
              <a:t> to provide simple load-balancing.</a:t>
            </a:r>
            <a:endParaRPr sz="2400"/>
          </a:p>
          <a:p>
            <a:pPr indent="-381000" lvl="0" marL="457200" rtl="0" algn="l">
              <a:spcBef>
                <a:spcPts val="1000"/>
              </a:spcBef>
              <a:spcAft>
                <a:spcPts val="1000"/>
              </a:spcAft>
              <a:buSzPts val="2400"/>
              <a:buChar char="●"/>
            </a:pPr>
            <a:r>
              <a:rPr b="1" lang="en" sz="2400"/>
              <a:t>kube-proxy</a:t>
            </a:r>
            <a:r>
              <a:rPr lang="en" sz="2400"/>
              <a:t> a</a:t>
            </a:r>
            <a:r>
              <a:rPr lang="en" sz="2400"/>
              <a:t>cts as a daemon that creates </a:t>
            </a:r>
            <a:r>
              <a:rPr b="1" lang="en" sz="2400"/>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Mean?</a:t>
            </a:r>
            <a:endParaRPr/>
          </a:p>
        </p:txBody>
      </p:sp>
      <p:sp>
        <p:nvSpPr>
          <p:cNvPr id="111" name="Google Shape;111;p17"/>
          <p:cNvSpPr txBox="1"/>
          <p:nvPr>
            <p:ph idx="1" type="body"/>
          </p:nvPr>
        </p:nvSpPr>
        <p:spPr>
          <a:xfrm>
            <a:off x="818688" y="1621125"/>
            <a:ext cx="4116000" cy="165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Greek for “pilot” or </a:t>
            </a:r>
            <a:endParaRPr/>
          </a:p>
          <a:p>
            <a:pPr indent="0" lvl="0" marL="0" rtl="0" algn="ctr">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 Types</a:t>
            </a:r>
            <a:endParaRPr/>
          </a:p>
        </p:txBody>
      </p:sp>
      <p:sp>
        <p:nvSpPr>
          <p:cNvPr id="617" name="Google Shape;617;p8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4 major service types:</a:t>
            </a:r>
            <a:endParaRPr/>
          </a:p>
          <a:p>
            <a:pPr indent="-419100" lvl="0" marL="457200" rtl="0" algn="l">
              <a:spcBef>
                <a:spcPts val="600"/>
              </a:spcBef>
              <a:spcAft>
                <a:spcPts val="0"/>
              </a:spcAft>
              <a:buSzPts val="3000"/>
              <a:buChar char="●"/>
            </a:pPr>
            <a:r>
              <a:rPr b="1" lang="en"/>
              <a:t>ClusterIP</a:t>
            </a:r>
            <a:r>
              <a:rPr lang="en"/>
              <a:t> (default)</a:t>
            </a:r>
            <a:endParaRPr/>
          </a:p>
          <a:p>
            <a:pPr indent="-419100" lvl="0" marL="457200" rtl="0" algn="l">
              <a:spcBef>
                <a:spcPts val="0"/>
              </a:spcBef>
              <a:spcAft>
                <a:spcPts val="0"/>
              </a:spcAft>
              <a:buSzPts val="3000"/>
              <a:buChar char="●"/>
            </a:pPr>
            <a:r>
              <a:rPr b="1" lang="en"/>
              <a:t>NodePort</a:t>
            </a:r>
            <a:endParaRPr b="1"/>
          </a:p>
          <a:p>
            <a:pPr indent="-419100" lvl="0" marL="457200" rtl="0" algn="l">
              <a:spcBef>
                <a:spcPts val="0"/>
              </a:spcBef>
              <a:spcAft>
                <a:spcPts val="0"/>
              </a:spcAft>
              <a:buSzPts val="3000"/>
              <a:buChar char="●"/>
            </a:pPr>
            <a:r>
              <a:rPr b="1" lang="en"/>
              <a:t>LoadBalancer</a:t>
            </a:r>
            <a:endParaRPr b="1"/>
          </a:p>
          <a:p>
            <a:pPr indent="-419100" lvl="0" marL="457200" rtl="0" algn="l">
              <a:spcBef>
                <a:spcPts val="0"/>
              </a:spcBef>
              <a:spcAft>
                <a:spcPts val="0"/>
              </a:spcAft>
              <a:buSzPts val="3000"/>
              <a:buChar char="●"/>
            </a:pPr>
            <a:r>
              <a:rPr b="1" lang="en"/>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ClusterIP Service</a:t>
            </a:r>
            <a:endParaRPr/>
          </a:p>
        </p:txBody>
      </p:sp>
      <p:sp>
        <p:nvSpPr>
          <p:cNvPr id="623" name="Google Shape;623;p90"/>
          <p:cNvSpPr txBox="1"/>
          <p:nvPr>
            <p:ph idx="1" type="body"/>
          </p:nvPr>
        </p:nvSpPr>
        <p:spPr>
          <a:xfrm>
            <a:off x="457200" y="1288125"/>
            <a:ext cx="4719000" cy="36378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indent="0" lvl="0" marL="0" rtl="0" algn="l">
              <a:spcBef>
                <a:spcPts val="0"/>
              </a:spcBef>
              <a:spcAft>
                <a:spcPts val="0"/>
              </a:spcAft>
              <a:buNone/>
            </a:pPr>
            <a:r>
              <a:t/>
            </a:r>
            <a:endParaRPr/>
          </a:p>
        </p:txBody>
      </p:sp>
      <p:sp>
        <p:nvSpPr>
          <p:cNvPr id="631" name="Google Shape;631;p91"/>
          <p:cNvSpPr txBox="1"/>
          <p:nvPr/>
        </p:nvSpPr>
        <p:spPr>
          <a:xfrm>
            <a:off x="723050" y="1296150"/>
            <a:ext cx="3311400" cy="17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783F04"/>
              </a:solidFill>
              <a:latin typeface="Roboto Mono"/>
              <a:ea typeface="Roboto Mono"/>
              <a:cs typeface="Roboto Mono"/>
              <a:sym typeface="Roboto Mono"/>
            </a:endParaRPr>
          </a:p>
        </p:txBody>
      </p:sp>
      <p:sp>
        <p:nvSpPr>
          <p:cNvPr id="632" name="Google Shape;632;p91"/>
          <p:cNvSpPr txBox="1"/>
          <p:nvPr>
            <p:ph idx="4294967295" type="body"/>
          </p:nvPr>
        </p:nvSpPr>
        <p:spPr>
          <a:xfrm>
            <a:off x="723050" y="3791850"/>
            <a:ext cx="3986100" cy="681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Address 1: 10.96.28.176 example-prod.default.svc.cluster.local</a:t>
            </a:r>
            <a:endParaRPr b="1" sz="800">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flipH="1" rot="10800000">
            <a:off x="4709150" y="4071300"/>
            <a:ext cx="417900" cy="612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NodePort Service</a:t>
            </a:r>
            <a:endParaRPr/>
          </a:p>
        </p:txBody>
      </p:sp>
      <p:sp>
        <p:nvSpPr>
          <p:cNvPr id="639" name="Google Shape;639;p92"/>
          <p:cNvSpPr txBox="1"/>
          <p:nvPr>
            <p:ph idx="1" type="body"/>
          </p:nvPr>
        </p:nvSpPr>
        <p:spPr>
          <a:xfrm>
            <a:off x="457200" y="1288125"/>
            <a:ext cx="47124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NodePort </a:t>
            </a:r>
            <a:r>
              <a:rPr lang="en" sz="2400"/>
              <a:t>services extend the </a:t>
            </a:r>
            <a:r>
              <a:rPr b="1" lang="en" sz="2400"/>
              <a:t>ClusterIP </a:t>
            </a:r>
            <a:r>
              <a:rPr lang="en" sz="2400"/>
              <a:t>service.</a:t>
            </a:r>
            <a:endParaRPr sz="2400"/>
          </a:p>
          <a:p>
            <a:pPr indent="-381000" lvl="0" marL="457200" rtl="0" algn="l">
              <a:spcBef>
                <a:spcPts val="1000"/>
              </a:spcBef>
              <a:spcAft>
                <a:spcPts val="0"/>
              </a:spcAft>
              <a:buSzPts val="2400"/>
              <a:buChar char="●"/>
            </a:pPr>
            <a:r>
              <a:rPr lang="en" sz="2400"/>
              <a:t>Exposes a port on every node’s IP.</a:t>
            </a:r>
            <a:endParaRPr sz="2400"/>
          </a:p>
          <a:p>
            <a:pPr indent="-381000" lvl="0" marL="457200" rtl="0" algn="l">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NodePort Service</a:t>
            </a:r>
            <a:endParaRPr/>
          </a:p>
        </p:txBody>
      </p:sp>
      <p:sp>
        <p:nvSpPr>
          <p:cNvPr id="647" name="Google Shape;647;p93"/>
          <p:cNvSpPr txBox="1"/>
          <p:nvPr>
            <p:ph idx="4294967295" type="body"/>
          </p:nvPr>
        </p:nvSpPr>
        <p:spPr>
          <a:xfrm>
            <a:off x="5569150" y="1605550"/>
            <a:ext cx="3184200" cy="1841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LoadBalancer</a:t>
            </a:r>
            <a:r>
              <a:rPr lang="en"/>
              <a:t> Service</a:t>
            </a:r>
            <a:endParaRPr/>
          </a:p>
        </p:txBody>
      </p:sp>
      <p:sp>
        <p:nvSpPr>
          <p:cNvPr id="653" name="Google Shape;653;p94"/>
          <p:cNvSpPr txBox="1"/>
          <p:nvPr>
            <p:ph idx="1" type="body"/>
          </p:nvPr>
        </p:nvSpPr>
        <p:spPr>
          <a:xfrm>
            <a:off x="543005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p:nvPr>
            <p:ph idx="1" type="body"/>
          </p:nvPr>
        </p:nvSpPr>
        <p:spPr>
          <a:xfrm>
            <a:off x="457200" y="1288125"/>
            <a:ext cx="46278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LoadBalancer </a:t>
            </a:r>
            <a:r>
              <a:rPr lang="en" sz="2400"/>
              <a:t>services extend </a:t>
            </a:r>
            <a:r>
              <a:rPr b="1" lang="en" sz="2400"/>
              <a:t>NodePort.</a:t>
            </a:r>
            <a:r>
              <a:rPr lang="en" sz="2400"/>
              <a:t> </a:t>
            </a:r>
            <a:endParaRPr sz="2400"/>
          </a:p>
          <a:p>
            <a:pPr indent="-381000" lvl="0" marL="457200" rtl="0" algn="l">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LoadBalancer Service</a:t>
            </a:r>
            <a:endParaRPr/>
          </a:p>
        </p:txBody>
      </p:sp>
      <p:sp>
        <p:nvSpPr>
          <p:cNvPr id="661" name="Google Shape;661;p95"/>
          <p:cNvSpPr txBox="1"/>
          <p:nvPr>
            <p:ph idx="4294967295" type="body"/>
          </p:nvPr>
        </p:nvSpPr>
        <p:spPr>
          <a:xfrm>
            <a:off x="5907625" y="1655550"/>
            <a:ext cx="2966400" cy="2062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ExternalName</a:t>
            </a:r>
            <a:r>
              <a:rPr lang="en"/>
              <a:t> Service</a:t>
            </a:r>
            <a:endParaRPr/>
          </a:p>
        </p:txBody>
      </p:sp>
      <p:sp>
        <p:nvSpPr>
          <p:cNvPr id="667" name="Google Shape;667;p96"/>
          <p:cNvSpPr txBox="1"/>
          <p:nvPr>
            <p:ph idx="1" type="body"/>
          </p:nvPr>
        </p:nvSpPr>
        <p:spPr>
          <a:xfrm>
            <a:off x="4980800" y="1288125"/>
            <a:ext cx="37059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668" name="Google Shape;668;p96"/>
          <p:cNvSpPr txBox="1"/>
          <p:nvPr>
            <p:ph idx="1" type="body"/>
          </p:nvPr>
        </p:nvSpPr>
        <p:spPr>
          <a:xfrm>
            <a:off x="457200" y="1288125"/>
            <a:ext cx="42372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ExternalName</a:t>
            </a:r>
            <a:r>
              <a:rPr lang="en" sz="2400"/>
              <a:t> is used to reference endpoints </a:t>
            </a:r>
            <a:r>
              <a:rPr b="1" lang="en" sz="2400"/>
              <a:t>OUTSIDE</a:t>
            </a:r>
            <a:r>
              <a:rPr lang="en" sz="2400"/>
              <a:t> the cluster.</a:t>
            </a:r>
            <a:endParaRPr sz="2400"/>
          </a:p>
          <a:p>
            <a:pPr indent="-381000" lvl="0" marL="457200" rtl="0" algn="l">
              <a:spcBef>
                <a:spcPts val="1000"/>
              </a:spcBef>
              <a:spcAft>
                <a:spcPts val="1000"/>
              </a:spcAft>
              <a:buSzPts val="2400"/>
              <a:buChar char="●"/>
            </a:pPr>
            <a:r>
              <a:rPr lang="en" sz="2400"/>
              <a:t>Creates an internal </a:t>
            </a:r>
            <a:r>
              <a:rPr b="1" lang="en" sz="2400"/>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4" name="Google Shape;674;p9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0" name="Google Shape;680;p9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Kubernetes?</a:t>
            </a:r>
            <a:endParaRPr/>
          </a:p>
        </p:txBody>
      </p:sp>
      <p:sp>
        <p:nvSpPr>
          <p:cNvPr id="120" name="Google Shape;120;p1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Project that was spun out of Google as an open source container orchestration platform.</a:t>
            </a:r>
            <a:endParaRPr sz="2400"/>
          </a:p>
          <a:p>
            <a:pPr indent="-381000" lvl="0" marL="457200" rtl="0" algn="l">
              <a:spcBef>
                <a:spcPts val="1000"/>
              </a:spcBef>
              <a:spcAft>
                <a:spcPts val="0"/>
              </a:spcAft>
              <a:buSzPts val="2400"/>
              <a:buChar char="●"/>
            </a:pPr>
            <a:r>
              <a:rPr lang="en" sz="2400"/>
              <a:t>Built from the lessons learned in the experiences of developing and running Google’s Borg and Omega.</a:t>
            </a:r>
            <a:endParaRPr sz="2400"/>
          </a:p>
          <a:p>
            <a:pPr indent="-381000" lvl="0" marL="457200" rtl="0" algn="l">
              <a:spcBef>
                <a:spcPts val="1000"/>
              </a:spcBef>
              <a:spcAft>
                <a:spcPts val="1000"/>
              </a:spcAft>
              <a:buSzPts val="2400"/>
              <a:buChar char="●"/>
            </a:pPr>
            <a:r>
              <a:rPr lang="en" sz="2400"/>
              <a:t>Designed from the ground-up as a </a:t>
            </a:r>
            <a:r>
              <a:rPr b="1" lang="en" sz="2400"/>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687" name="Google Shape;687;p99"/>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Workloads</a:t>
            </a:r>
            <a:endParaRPr/>
          </a:p>
        </p:txBody>
      </p:sp>
      <p:sp>
        <p:nvSpPr>
          <p:cNvPr id="688" name="Google Shape;688;p99"/>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ReplicaSet</a:t>
            </a:r>
            <a:endParaRPr sz="2400"/>
          </a:p>
          <a:p>
            <a:pPr indent="-381000" lvl="0" marL="457200" rtl="0" algn="l">
              <a:spcBef>
                <a:spcPts val="0"/>
              </a:spcBef>
              <a:spcAft>
                <a:spcPts val="0"/>
              </a:spcAft>
              <a:buSzPts val="2400"/>
              <a:buChar char="●"/>
            </a:pPr>
            <a:r>
              <a:rPr lang="en" sz="2400"/>
              <a:t>Deployment</a:t>
            </a:r>
            <a:endParaRPr sz="2400"/>
          </a:p>
          <a:p>
            <a:pPr indent="-381000" lvl="0" marL="457200" rtl="0" algn="l">
              <a:spcBef>
                <a:spcPts val="0"/>
              </a:spcBef>
              <a:spcAft>
                <a:spcPts val="0"/>
              </a:spcAft>
              <a:buSzPts val="2400"/>
              <a:buChar char="●"/>
            </a:pPr>
            <a:r>
              <a:rPr lang="en" sz="2400"/>
              <a:t>DaemonSet</a:t>
            </a:r>
            <a:endParaRPr sz="2400"/>
          </a:p>
          <a:p>
            <a:pPr indent="-381000" lvl="0" marL="457200" rtl="0" algn="l">
              <a:spcBef>
                <a:spcPts val="0"/>
              </a:spcBef>
              <a:spcAft>
                <a:spcPts val="0"/>
              </a:spcAft>
              <a:buSzPts val="2400"/>
              <a:buChar char="●"/>
            </a:pPr>
            <a:r>
              <a:rPr lang="en" sz="2400"/>
              <a:t>StatefulSet</a:t>
            </a:r>
            <a:endParaRPr sz="2400"/>
          </a:p>
          <a:p>
            <a:pPr indent="-381000" lvl="0" marL="457200" rtl="0" algn="l">
              <a:spcBef>
                <a:spcPts val="0"/>
              </a:spcBef>
              <a:spcAft>
                <a:spcPts val="0"/>
              </a:spcAft>
              <a:buSzPts val="2400"/>
              <a:buChar char="●"/>
            </a:pPr>
            <a:r>
              <a:rPr lang="en" sz="2400"/>
              <a:t>Job</a:t>
            </a:r>
            <a:endParaRPr sz="2400"/>
          </a:p>
          <a:p>
            <a:pPr indent="-381000" lvl="0" marL="457200" rtl="0" algn="l">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94" name="Google Shape;694;p100"/>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Workloads</a:t>
            </a:r>
            <a:endParaRPr/>
          </a:p>
        </p:txBody>
      </p:sp>
      <p:sp>
        <p:nvSpPr>
          <p:cNvPr id="700" name="Google Shape;700;p10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Workloads within Kubernetes are higher level objects that manage Pods or other higher level objects.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a:t>
            </a:r>
            <a:r>
              <a:rPr b="1" lang="en"/>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Template</a:t>
            </a:r>
            <a:endParaRPr/>
          </a:p>
        </p:txBody>
      </p:sp>
      <p:sp>
        <p:nvSpPr>
          <p:cNvPr id="706" name="Google Shape;706;p102"/>
          <p:cNvSpPr txBox="1"/>
          <p:nvPr>
            <p:ph idx="1" type="body"/>
          </p:nvPr>
        </p:nvSpPr>
        <p:spPr>
          <a:xfrm>
            <a:off x="457200" y="1200150"/>
            <a:ext cx="8229600" cy="3769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Workload Controllers manage instances of Pods based off a provided template.</a:t>
            </a:r>
            <a:endParaRPr sz="2400"/>
          </a:p>
          <a:p>
            <a:pPr indent="-381000" lvl="0" marL="457200" rtl="0" algn="l">
              <a:spcBef>
                <a:spcPts val="1000"/>
              </a:spcBef>
              <a:spcAft>
                <a:spcPts val="0"/>
              </a:spcAft>
              <a:buSzPts val="2400"/>
              <a:buChar char="●"/>
            </a:pPr>
            <a:r>
              <a:rPr lang="en" sz="2400"/>
              <a:t>Pod Templates are Pod specs with limited metadata.</a:t>
            </a:r>
            <a:endParaRPr sz="2400"/>
          </a:p>
          <a:p>
            <a:pPr indent="-381000" lvl="0" marL="457200" rtl="0" algn="l">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metadata:</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14" name="Google Shape;714;p10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Primary method of managing pod replicas and their lifecycle.</a:t>
            </a:r>
            <a:endParaRPr sz="2400"/>
          </a:p>
          <a:p>
            <a:pPr indent="-381000" lvl="0" marL="457200" rtl="0" algn="l">
              <a:spcBef>
                <a:spcPts val="1000"/>
              </a:spcBef>
              <a:spcAft>
                <a:spcPts val="0"/>
              </a:spcAft>
              <a:buSzPts val="2400"/>
              <a:buChar char="●"/>
            </a:pPr>
            <a:r>
              <a:rPr lang="en" sz="2400"/>
              <a:t>Includes their scheduling, scaling, and deletion.</a:t>
            </a:r>
            <a:endParaRPr sz="2400"/>
          </a:p>
          <a:p>
            <a:pPr indent="-381000" lvl="0" marL="457200" rtl="0" algn="l">
              <a:spcBef>
                <a:spcPts val="1000"/>
              </a:spcBef>
              <a:spcAft>
                <a:spcPts val="0"/>
              </a:spcAft>
              <a:buSzPts val="2400"/>
              <a:buChar char="●"/>
            </a:pPr>
            <a:r>
              <a:rPr lang="en" sz="2400"/>
              <a:t>Their job is simple: </a:t>
            </a:r>
            <a:r>
              <a:rPr b="1" lang="en" sz="2400"/>
              <a:t>Always ensure the desired number of pods are running.</a:t>
            </a:r>
            <a:endParaRPr b="1"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1" name="Google Shape;721;p104"/>
          <p:cNvSpPr txBox="1"/>
          <p:nvPr>
            <p:ph idx="1" type="body"/>
          </p:nvPr>
        </p:nvSpPr>
        <p:spPr>
          <a:xfrm>
            <a:off x="457200" y="1200150"/>
            <a:ext cx="49794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indent="-381000" lvl="0" marL="4572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b="1" lang="en" sz="2400"/>
              <a:t>ReplicaSet</a:t>
            </a:r>
            <a:r>
              <a:rPr lang="en" sz="2400"/>
              <a:t> will manage </a:t>
            </a:r>
            <a:r>
              <a:rPr b="1" lang="en" sz="2400"/>
              <a:t>ALL </a:t>
            </a:r>
            <a:r>
              <a:rPr lang="en" sz="2400"/>
              <a:t>Pod instances that it targets; whether it’s desired or not.</a:t>
            </a:r>
            <a:endParaRPr sz="2400">
              <a:solidFill>
                <a:srgbClr val="000000"/>
              </a:solidFill>
            </a:endParaRPr>
          </a:p>
        </p:txBody>
      </p:sp>
      <p:sp>
        <p:nvSpPr>
          <p:cNvPr id="722" name="Google Shape;722;p104"/>
          <p:cNvSpPr txBox="1"/>
          <p:nvPr>
            <p:ph idx="1" type="body"/>
          </p:nvPr>
        </p:nvSpPr>
        <p:spPr>
          <a:xfrm>
            <a:off x="5768600" y="1288125"/>
            <a:ext cx="2918100" cy="3637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8" name="Google Shape;728;p105"/>
          <p:cNvSpPr txBox="1"/>
          <p:nvPr>
            <p:ph idx="1" type="body"/>
          </p:nvPr>
        </p:nvSpPr>
        <p:spPr>
          <a:xfrm>
            <a:off x="3834250" y="2192175"/>
            <a:ext cx="4852500" cy="2811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-mkll2</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-b7bcg</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-9l4dt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700">
              <a:solidFill>
                <a:srgbClr val="783F04"/>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sz="700"/>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729" name="Google Shape;729;p105"/>
          <p:cNvSpPr txBox="1"/>
          <p:nvPr>
            <p:ph idx="1" type="body"/>
          </p:nvPr>
        </p:nvSpPr>
        <p:spPr>
          <a:xfrm>
            <a:off x="457200" y="1266000"/>
            <a:ext cx="3290400" cy="3737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p:nvPr>
            <p:ph idx="1" type="body"/>
          </p:nvPr>
        </p:nvSpPr>
        <p:spPr>
          <a:xfrm>
            <a:off x="3834275" y="1266000"/>
            <a:ext cx="4852500" cy="828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-9l4dt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-b7bcg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36" name="Google Shape;736;p10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Declarative method of managing Pods via </a:t>
            </a:r>
            <a:r>
              <a:rPr b="1" lang="en" sz="2400"/>
              <a:t>ReplicaSets.</a:t>
            </a:r>
            <a:endParaRPr sz="2400"/>
          </a:p>
          <a:p>
            <a:pPr indent="-381000" lvl="0" marL="457200" rtl="0" algn="l">
              <a:spcBef>
                <a:spcPts val="1000"/>
              </a:spcBef>
              <a:spcAft>
                <a:spcPts val="0"/>
              </a:spcAft>
              <a:buSzPts val="2400"/>
              <a:buChar char="●"/>
            </a:pPr>
            <a:r>
              <a:rPr lang="en" sz="2400"/>
              <a:t>Provide rollback functionality and update control.</a:t>
            </a:r>
            <a:endParaRPr sz="2400"/>
          </a:p>
          <a:p>
            <a:pPr indent="-381000" lvl="0" marL="457200" rtl="0" algn="l">
              <a:spcBef>
                <a:spcPts val="1000"/>
              </a:spcBef>
              <a:spcAft>
                <a:spcPts val="0"/>
              </a:spcAft>
              <a:buSzPts val="2400"/>
              <a:buChar char="●"/>
            </a:pPr>
            <a:r>
              <a:rPr lang="en" sz="2400"/>
              <a:t>Updates are managed through the </a:t>
            </a:r>
            <a:r>
              <a:rPr b="1" lang="en" sz="2400"/>
              <a:t>pod-template-hash </a:t>
            </a:r>
            <a:r>
              <a:rPr lang="en" sz="2400"/>
              <a:t>label.</a:t>
            </a:r>
            <a:r>
              <a:rPr b="1" lang="en" sz="2400"/>
              <a:t> </a:t>
            </a:r>
            <a:endParaRPr b="1" sz="2400"/>
          </a:p>
          <a:p>
            <a:pPr indent="-381000" lvl="0" marL="457200" rtl="0" algn="l">
              <a:spcBef>
                <a:spcPts val="1000"/>
              </a:spcBef>
              <a:spcAft>
                <a:spcPts val="0"/>
              </a:spcAft>
              <a:buSzPts val="2400"/>
              <a:buChar char="●"/>
            </a:pPr>
            <a:r>
              <a:rPr lang="en" sz="2400"/>
              <a:t>Each iteration creates a unique label that is assigned to both the </a:t>
            </a:r>
            <a:r>
              <a:rPr b="1" lang="en" sz="2400"/>
              <a:t>ReplicaSet</a:t>
            </a:r>
            <a:r>
              <a:rPr lang="en" sz="2400"/>
              <a:t> and subsequent Pods.</a:t>
            </a:r>
            <a:endParaRPr sz="2400"/>
          </a:p>
          <a:p>
            <a:pPr indent="0" lvl="0" marL="0" rtl="0" algn="l">
              <a:spcBef>
                <a:spcPts val="1000"/>
              </a:spcBef>
              <a:spcAft>
                <a:spcPts val="0"/>
              </a:spcAft>
              <a:buNone/>
            </a:pPr>
            <a:r>
              <a:t/>
            </a: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43" name="Google Shape;743;p107"/>
          <p:cNvSpPr txBox="1"/>
          <p:nvPr>
            <p:ph idx="1" type="body"/>
          </p:nvPr>
        </p:nvSpPr>
        <p:spPr>
          <a:xfrm>
            <a:off x="457200" y="1200150"/>
            <a:ext cx="55575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p:nvPr>
            <p:ph idx="1" type="body"/>
          </p:nvPr>
        </p:nvSpPr>
        <p:spPr>
          <a:xfrm>
            <a:off x="6014750" y="1288125"/>
            <a:ext cx="26721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RollingUpdate </a:t>
            </a:r>
            <a:r>
              <a:rPr lang="en"/>
              <a:t>Deployment </a:t>
            </a:r>
            <a:endParaRPr/>
          </a:p>
        </p:txBody>
      </p:sp>
      <p:sp>
        <p:nvSpPr>
          <p:cNvPr id="751" name="Google Shape;751;p108"/>
          <p:cNvSpPr txBox="1"/>
          <p:nvPr>
            <p:ph idx="4294967295" type="body"/>
          </p:nvPr>
        </p:nvSpPr>
        <p:spPr>
          <a:xfrm>
            <a:off x="457200" y="4073050"/>
            <a:ext cx="3904200" cy="82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p:nvPr>
            <p:ph idx="4294967295" type="body"/>
          </p:nvPr>
        </p:nvSpPr>
        <p:spPr>
          <a:xfrm>
            <a:off x="457200" y="3396875"/>
            <a:ext cx="3904200" cy="5421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Updating pod template generates a new </a:t>
            </a:r>
            <a:r>
              <a:rPr b="1" lang="en" sz="1800">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